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82"/>
  </p:notesMasterIdLst>
  <p:handoutMasterIdLst>
    <p:handoutMasterId r:id="rId83"/>
  </p:handoutMasterIdLst>
  <p:sldIdLst>
    <p:sldId id="256" r:id="rId5"/>
    <p:sldId id="283" r:id="rId6"/>
    <p:sldId id="284" r:id="rId7"/>
    <p:sldId id="332" r:id="rId8"/>
    <p:sldId id="331" r:id="rId9"/>
    <p:sldId id="286" r:id="rId10"/>
    <p:sldId id="290" r:id="rId11"/>
    <p:sldId id="316" r:id="rId12"/>
    <p:sldId id="318" r:id="rId13"/>
    <p:sldId id="319" r:id="rId14"/>
    <p:sldId id="292" r:id="rId15"/>
    <p:sldId id="293" r:id="rId16"/>
    <p:sldId id="295" r:id="rId17"/>
    <p:sldId id="296" r:id="rId18"/>
    <p:sldId id="310" r:id="rId19"/>
    <p:sldId id="313" r:id="rId20"/>
    <p:sldId id="314" r:id="rId21"/>
    <p:sldId id="285" r:id="rId22"/>
    <p:sldId id="312" r:id="rId23"/>
    <p:sldId id="323" r:id="rId24"/>
    <p:sldId id="311" r:id="rId25"/>
    <p:sldId id="353" r:id="rId26"/>
    <p:sldId id="350" r:id="rId27"/>
    <p:sldId id="351" r:id="rId28"/>
    <p:sldId id="352" r:id="rId29"/>
    <p:sldId id="315" r:id="rId30"/>
    <p:sldId id="317" r:id="rId31"/>
    <p:sldId id="327" r:id="rId32"/>
    <p:sldId id="322" r:id="rId33"/>
    <p:sldId id="324" r:id="rId34"/>
    <p:sldId id="326" r:id="rId35"/>
    <p:sldId id="328" r:id="rId36"/>
    <p:sldId id="354" r:id="rId37"/>
    <p:sldId id="325" r:id="rId38"/>
    <p:sldId id="335" r:id="rId39"/>
    <p:sldId id="336" r:id="rId40"/>
    <p:sldId id="355" r:id="rId41"/>
    <p:sldId id="337" r:id="rId42"/>
    <p:sldId id="356" r:id="rId43"/>
    <p:sldId id="357" r:id="rId44"/>
    <p:sldId id="338" r:id="rId45"/>
    <p:sldId id="359" r:id="rId46"/>
    <p:sldId id="358" r:id="rId47"/>
    <p:sldId id="339" r:id="rId48"/>
    <p:sldId id="340" r:id="rId49"/>
    <p:sldId id="341" r:id="rId50"/>
    <p:sldId id="342" r:id="rId51"/>
    <p:sldId id="343" r:id="rId52"/>
    <p:sldId id="361" r:id="rId53"/>
    <p:sldId id="297" r:id="rId54"/>
    <p:sldId id="298" r:id="rId55"/>
    <p:sldId id="306" r:id="rId56"/>
    <p:sldId id="299" r:id="rId57"/>
    <p:sldId id="300" r:id="rId58"/>
    <p:sldId id="301" r:id="rId59"/>
    <p:sldId id="302" r:id="rId60"/>
    <p:sldId id="303" r:id="rId61"/>
    <p:sldId id="304" r:id="rId62"/>
    <p:sldId id="307" r:id="rId63"/>
    <p:sldId id="308" r:id="rId64"/>
    <p:sldId id="309" r:id="rId65"/>
    <p:sldId id="362" r:id="rId66"/>
    <p:sldId id="363" r:id="rId67"/>
    <p:sldId id="364" r:id="rId68"/>
    <p:sldId id="344" r:id="rId69"/>
    <p:sldId id="360" r:id="rId70"/>
    <p:sldId id="366" r:id="rId71"/>
    <p:sldId id="365" r:id="rId72"/>
    <p:sldId id="288" r:id="rId73"/>
    <p:sldId id="305" r:id="rId74"/>
    <p:sldId id="287" r:id="rId75"/>
    <p:sldId id="334" r:id="rId76"/>
    <p:sldId id="367" r:id="rId77"/>
    <p:sldId id="330" r:id="rId78"/>
    <p:sldId id="346" r:id="rId79"/>
    <p:sldId id="347" r:id="rId80"/>
    <p:sldId id="348"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404" autoAdjust="0"/>
  </p:normalViewPr>
  <p:slideViewPr>
    <p:cSldViewPr snapToGrid="0">
      <p:cViewPr varScale="1">
        <p:scale>
          <a:sx n="93" d="100"/>
          <a:sy n="93" d="100"/>
        </p:scale>
        <p:origin x="1212"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28157"/>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1/21/2020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Memory_safet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graydon/rust-prehistor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log.regehr.org/archives/152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Strong_and_weak_typin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floating-point-gui.d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cs.utah.edu/~regehr/papers/overflow12.pdf"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a problem?</a:t>
            </a:r>
          </a:p>
          <a:p>
            <a:pPr marL="628650" lvl="1" indent="-171450">
              <a:buFont typeface="Arial" panose="020B0604020202020204" pitchFamily="34" charset="0"/>
              <a:buChar char="•"/>
            </a:pPr>
            <a:r>
              <a:rPr lang="en-US" dirty="0"/>
              <a:t>Arrays not convenient to pass around</a:t>
            </a:r>
          </a:p>
          <a:p>
            <a:pPr marL="1085850" lvl="2" indent="-171450">
              <a:buFont typeface="Arial" panose="020B0604020202020204" pitchFamily="34" charset="0"/>
              <a:buChar char="•"/>
            </a:pPr>
            <a:r>
              <a:rPr lang="en-US" dirty="0"/>
              <a:t>Source of security issues</a:t>
            </a:r>
          </a:p>
          <a:p>
            <a:pPr marL="628650" lvl="1" indent="-171450">
              <a:buFont typeface="Arial" panose="020B0604020202020204" pitchFamily="34" charset="0"/>
              <a:buChar char="•"/>
            </a:pPr>
            <a:r>
              <a:rPr lang="en-US" dirty="0"/>
              <a:t>Templates are challenging to keep type safe</a:t>
            </a:r>
          </a:p>
          <a:p>
            <a:pPr marL="1085850" lvl="2" indent="-171450">
              <a:buFont typeface="Arial" panose="020B0604020202020204" pitchFamily="34" charset="0"/>
              <a:buChar char="•"/>
            </a:pPr>
            <a:r>
              <a:rPr lang="en-US" dirty="0"/>
              <a:t>The diagnostics are awful and difficult to understand/troubleshoot</a:t>
            </a:r>
          </a:p>
          <a:p>
            <a:pPr marL="628650" lvl="1" indent="-171450">
              <a:buFont typeface="Arial" panose="020B0604020202020204" pitchFamily="34" charset="0"/>
              <a:buChar char="•"/>
            </a:pPr>
            <a:r>
              <a:rPr lang="en-US" dirty="0"/>
              <a:t>Since macros don’t understand the language they can cause problems/bugs</a:t>
            </a:r>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806147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of many (most?) security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See also:  </a:t>
            </a:r>
            <a:r>
              <a:rPr lang="en-US" dirty="0">
                <a:hlinkClick r:id="rId3"/>
              </a:rPr>
              <a:t>https://en.wikipedia.org/wiki/Memory_safety</a:t>
            </a:r>
            <a:endParaRPr lang="en-US" sz="1200"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751137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Can’t we just use better tools like static analyzers/sanitizers, and safe coding guidelines?</a:t>
            </a:r>
          </a:p>
          <a:p>
            <a:pPr marL="628650" lvl="1" indent="-171450">
              <a:buFont typeface="Arial" panose="020B0604020202020204" pitchFamily="34" charset="0"/>
              <a:buChar char="•"/>
            </a:pPr>
            <a:r>
              <a:rPr lang="en-US" sz="1200" dirty="0"/>
              <a:t>According to Microsoft, this isn’t helping</a:t>
            </a:r>
          </a:p>
          <a:p>
            <a:pPr marL="171450" indent="-171450">
              <a:buFont typeface="Arial" panose="020B0604020202020204" pitchFamily="34" charset="0"/>
              <a:buChar char="•"/>
            </a:pPr>
            <a:r>
              <a:rPr lang="en-US" sz="1200" dirty="0"/>
              <a:t>An interesting question is this:</a:t>
            </a:r>
          </a:p>
          <a:p>
            <a:pPr marL="628650" lvl="1" indent="-171450">
              <a:buFont typeface="Arial" panose="020B0604020202020204" pitchFamily="34" charset="0"/>
              <a:buChar char="•"/>
            </a:pPr>
            <a:r>
              <a:rPr lang="en-US" dirty="0"/>
              <a:t>Is the job of a software developer to focus on mastering incredibly difficult security problems?</a:t>
            </a:r>
          </a:p>
          <a:p>
            <a:pPr marL="628650" lvl="1" indent="-171450">
              <a:buFont typeface="Arial" panose="020B0604020202020204" pitchFamily="34" charset="0"/>
              <a:buChar char="•"/>
            </a:pPr>
            <a:r>
              <a:rPr lang="en-US" dirty="0"/>
              <a:t>Or is it to focus on producing applications that users value?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1724881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wasn’t able to find a definitive study of the impact of better tooling and secure coding practices</a:t>
            </a:r>
          </a:p>
          <a:p>
            <a:pPr marL="628650" lvl="1" indent="-171450">
              <a:buFont typeface="Arial" panose="020B0604020202020204" pitchFamily="34" charset="0"/>
              <a:buChar char="•"/>
            </a:pPr>
            <a:r>
              <a:rPr lang="en-US" dirty="0"/>
              <a:t>However, the general consensus seems to be that it’s not enough</a:t>
            </a:r>
          </a:p>
          <a:p>
            <a:pPr marL="171450" lvl="0" indent="-171450">
              <a:buFont typeface="Arial" panose="020B0604020202020204" pitchFamily="34" charset="0"/>
              <a:buChar char="•"/>
            </a:pPr>
            <a:r>
              <a:rPr lang="en-US" dirty="0"/>
              <a:t>Sometimes it can help to look at different disciplines for ideas</a:t>
            </a:r>
          </a:p>
          <a:p>
            <a:pPr marL="171450" lvl="0" indent="-171450">
              <a:buFont typeface="Arial" panose="020B0604020202020204" pitchFamily="34" charset="0"/>
              <a:buChar char="•"/>
            </a:pPr>
            <a:r>
              <a:rPr lang="en-US" dirty="0"/>
              <a:t>In terms of solving critical issues, on average 20 people per day die waiting for an organ transplant</a:t>
            </a:r>
          </a:p>
          <a:p>
            <a:pPr marL="628650" lvl="1" indent="-171450">
              <a:buFont typeface="Arial" panose="020B0604020202020204" pitchFamily="34" charset="0"/>
              <a:buChar char="•"/>
            </a:pPr>
            <a:r>
              <a:rPr lang="en-US" dirty="0"/>
              <a:t>Looking across countries, why do some have near universal participation in organ donation and yet others struggle to find enough?</a:t>
            </a:r>
          </a:p>
          <a:p>
            <a:pPr marL="628650" lvl="1" indent="-171450">
              <a:buFont typeface="Arial" panose="020B0604020202020204" pitchFamily="34" charset="0"/>
              <a:buChar char="•"/>
            </a:pPr>
            <a:r>
              <a:rPr lang="en-US" dirty="0"/>
              <a:t>It turns out it’s a policy issue.</a:t>
            </a:r>
          </a:p>
          <a:p>
            <a:pPr marL="1085850" lvl="2" indent="-171450">
              <a:buFont typeface="Arial" panose="020B0604020202020204" pitchFamily="34" charset="0"/>
              <a:buChar char="•"/>
            </a:pPr>
            <a:r>
              <a:rPr lang="en-US" dirty="0"/>
              <a:t>Countries with high donor rates have an opt-out policy</a:t>
            </a:r>
          </a:p>
          <a:p>
            <a:pPr marL="1085850" lvl="2" indent="-171450">
              <a:buFont typeface="Arial" panose="020B0604020202020204" pitchFamily="34" charset="0"/>
              <a:buChar char="•"/>
            </a:pPr>
            <a:r>
              <a:rPr lang="en-US" dirty="0"/>
              <a:t>Countries with low donor rates have an opt-in policy</a:t>
            </a:r>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1040479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Traditional memory safe languages like C#, Java, Python, JavaScript, and PHP work well in many contexts</a:t>
            </a:r>
          </a:p>
          <a:p>
            <a:pPr marL="171450" indent="-171450">
              <a:buFont typeface="Arial" panose="020B0604020202020204" pitchFamily="34" charset="0"/>
              <a:buChar char="•"/>
            </a:pPr>
            <a:r>
              <a:rPr lang="en-US" dirty="0"/>
              <a:t>However, when raw computational speed and efficiency are most important, systems programming languages tend to be faster</a:t>
            </a:r>
          </a:p>
          <a:p>
            <a:pPr marL="628650" lvl="1" indent="-171450">
              <a:buFont typeface="Arial" panose="020B0604020202020204" pitchFamily="34" charset="0"/>
              <a:buChar char="•"/>
            </a:pPr>
            <a:r>
              <a:rPr lang="en-US" dirty="0"/>
              <a:t>While benchmarks are never perfect, in general C/C++ outperform memory safe languages</a:t>
            </a:r>
          </a:p>
          <a:p>
            <a:pPr marL="171450" lvl="0" indent="-171450">
              <a:buFont typeface="Arial" panose="020B0604020202020204" pitchFamily="34" charset="0"/>
              <a:buChar char="•"/>
            </a:pPr>
            <a:r>
              <a:rPr lang="en-US" dirty="0"/>
              <a:t>There is one </a:t>
            </a:r>
            <a:r>
              <a:rPr lang="en-US"/>
              <a:t>interesting new </a:t>
            </a:r>
            <a:r>
              <a:rPr lang="en-US" dirty="0"/>
              <a:t>entry – Rust</a:t>
            </a:r>
          </a:p>
          <a:p>
            <a:pPr marL="628650" lvl="1" indent="-171450">
              <a:buFont typeface="Arial" panose="020B0604020202020204" pitchFamily="34" charset="0"/>
              <a:buChar char="•"/>
            </a:pPr>
            <a:r>
              <a:rPr lang="en-US" dirty="0"/>
              <a:t>It has performance on par with C/C++ </a:t>
            </a:r>
            <a:r>
              <a:rPr lang="en-US"/>
              <a:t>and we'</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1591724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Mozilla engineers such as Jim Blandy describe that when you program in C++ it’s stressful because if you aren’t perfect, millions of people will get owned by your mistake.</a:t>
            </a:r>
          </a:p>
          <a:p>
            <a:r>
              <a:rPr lang="en-US" dirty="0"/>
              <a:t>That’s because Firefox is still developed primarily in C++</a:t>
            </a:r>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22988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list of the 8 most prominent/popular general programming languages plus three extra ones in blue at the bottom</a:t>
            </a:r>
          </a:p>
          <a:p>
            <a:r>
              <a:rPr lang="en-US" dirty="0"/>
              <a:t>I’m using six of the most popular sources for ranking programming languages</a:t>
            </a:r>
          </a:p>
          <a:p>
            <a:r>
              <a:rPr lang="en-US" dirty="0"/>
              <a:t>Note – For </a:t>
            </a:r>
            <a:r>
              <a:rPr lang="en-US" dirty="0" err="1"/>
              <a:t>StackOverflow</a:t>
            </a:r>
            <a:r>
              <a:rPr lang="en-US" dirty="0"/>
              <a:t>, L = Most Loved rank, D = Most Dreaded rank</a:t>
            </a:r>
          </a:p>
          <a:p>
            <a:pPr marL="171450" indent="-171450">
              <a:buFont typeface="Arial" panose="020B0604020202020204" pitchFamily="34" charset="0"/>
              <a:buChar char="•"/>
            </a:pPr>
            <a:r>
              <a:rPr lang="en-US" dirty="0"/>
              <a:t>JavaScript is over 10 for both loved and dreaded, but slightly more loved</a:t>
            </a:r>
          </a:p>
          <a:p>
            <a:r>
              <a:rPr lang="en-US" dirty="0"/>
              <a:t>I don’t include </a:t>
            </a:r>
            <a:r>
              <a:rPr lang="en-US" dirty="0" err="1"/>
              <a:t>VB.Net</a:t>
            </a:r>
            <a:r>
              <a:rPr lang="en-US" dirty="0"/>
              <a:t> in the programming language list.</a:t>
            </a:r>
          </a:p>
          <a:p>
            <a:pPr marL="171450" indent="-171450">
              <a:buFont typeface="Arial" panose="020B0604020202020204" pitchFamily="34" charset="0"/>
              <a:buChar char="•"/>
            </a:pPr>
            <a:r>
              <a:rPr lang="en-US" dirty="0"/>
              <a:t>C# is the Microsoft </a:t>
            </a:r>
            <a:r>
              <a:rPr lang="en-US" dirty="0" err="1"/>
              <a:t>.Net</a:t>
            </a:r>
            <a:r>
              <a:rPr lang="en-US" dirty="0"/>
              <a:t> language targeted at developers</a:t>
            </a:r>
          </a:p>
          <a:p>
            <a:pPr marL="171450" indent="-171450">
              <a:buFont typeface="Arial" panose="020B0604020202020204" pitchFamily="34" charset="0"/>
              <a:buChar char="•"/>
            </a:pPr>
            <a:r>
              <a:rPr lang="en-US" dirty="0"/>
              <a:t>VB is focused more on non-traditional developers</a:t>
            </a:r>
          </a:p>
          <a:p>
            <a:r>
              <a:rPr lang="en-US" dirty="0"/>
              <a:t>The first 7 languages are clearly dominant players.</a:t>
            </a:r>
          </a:p>
          <a:p>
            <a:r>
              <a:rPr lang="en-US" dirty="0"/>
              <a:t>Swift is debatable depending on which source you consider</a:t>
            </a:r>
          </a:p>
          <a:p>
            <a:pPr marL="171450" indent="-171450">
              <a:buFont typeface="Arial" panose="020B0604020202020204" pitchFamily="34" charset="0"/>
              <a:buChar char="•"/>
            </a:pPr>
            <a:r>
              <a:rPr lang="en-US" dirty="0"/>
              <a:t>However, from consulting half a dozen sources, Swift was in the top more than any other alternative such as Ruby or Go</a:t>
            </a:r>
          </a:p>
          <a:p>
            <a:r>
              <a:rPr lang="en-US" dirty="0"/>
              <a:t>I also excluded non-traditional programming languages and DSLs like HTML, CSS, SQL, and SQL Dialects</a:t>
            </a:r>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a:t>
            </a:fld>
            <a:endParaRPr lang="en-US" dirty="0"/>
          </a:p>
        </p:txBody>
      </p:sp>
    </p:spTree>
    <p:extLst>
      <p:ext uri="{BB962C8B-B14F-4D97-AF65-F5344CB8AC3E}">
        <p14:creationId xmlns:p14="http://schemas.microsoft.com/office/powerpoint/2010/main" val="3425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Go is not in the systems programming list – Wikipedia doesn’t include it and I don’t either.</a:t>
            </a:r>
          </a:p>
          <a:p>
            <a:r>
              <a:rPr lang="en-US" dirty="0"/>
              <a:t>I classify a systems programming language as one you’d write an operating system kernel with.</a:t>
            </a:r>
          </a:p>
          <a:p>
            <a:r>
              <a:rPr lang="en-US" dirty="0"/>
              <a:t>That definition excludes Go which uses a Garbage Collector for automatic memory management.</a:t>
            </a:r>
          </a:p>
          <a:p>
            <a:r>
              <a:rPr lang="en-US" dirty="0"/>
              <a:t>Writing a kernel requires tight control over memory allocation and deallocation.</a:t>
            </a:r>
          </a:p>
          <a:p>
            <a:r>
              <a:rPr lang="en-US" dirty="0"/>
              <a:t>That’s not to say Go isn’t a great programming language, just that it’s choice to use GC excludes it from this category.</a:t>
            </a:r>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dirty="0"/>
          </a:p>
        </p:txBody>
      </p:sp>
    </p:spTree>
    <p:extLst>
      <p:ext uri="{BB962C8B-B14F-4D97-AF65-F5344CB8AC3E}">
        <p14:creationId xmlns:p14="http://schemas.microsoft.com/office/powerpoint/2010/main" val="85006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https://github.com/graydon/rust-prehistory</a:t>
            </a:r>
            <a:endParaRPr lang="en-US" dirty="0"/>
          </a:p>
          <a:p>
            <a:endParaRPr lang="en-US" dirty="0"/>
          </a:p>
          <a:p>
            <a:r>
              <a:rPr lang="en-US" dirty="0"/>
              <a:t>It’s worth noting that the C++ community really likes the concept of editions and is considering its adoption</a:t>
            </a:r>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dirty="0"/>
          </a:p>
        </p:txBody>
      </p:sp>
    </p:spTree>
    <p:extLst>
      <p:ext uri="{BB962C8B-B14F-4D97-AF65-F5344CB8AC3E}">
        <p14:creationId xmlns:p14="http://schemas.microsoft.com/office/powerpoint/2010/main" val="4085295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 has a provably correct type system which is much stronger than what’s available for C or even C++</a:t>
            </a:r>
          </a:p>
          <a:p>
            <a:r>
              <a:rPr lang="en-US" dirty="0"/>
              <a:t>Rust descends from ML, leveraging its type inference and like many functional languages provides a provably correct type system</a:t>
            </a:r>
          </a:p>
          <a:p>
            <a:r>
              <a:rPr lang="en-US" dirty="0"/>
              <a:t>As a result, Rust is able to guarantee memory integrity and safety</a:t>
            </a:r>
          </a:p>
          <a:p>
            <a:r>
              <a:rPr lang="en-US" dirty="0"/>
              <a:t>As a result of this there is no UB and segmentation faults aren’t possible</a:t>
            </a:r>
          </a:p>
          <a:p>
            <a:r>
              <a:rPr lang="en-US" dirty="0"/>
              <a:t>In addition, this also prevents data races and makes parallel programming vastly easier</a:t>
            </a:r>
          </a:p>
        </p:txBody>
      </p:sp>
      <p:sp>
        <p:nvSpPr>
          <p:cNvPr id="4" name="Slide Number Placeholder 3"/>
          <p:cNvSpPr>
            <a:spLocks noGrp="1"/>
          </p:cNvSpPr>
          <p:nvPr>
            <p:ph type="sldNum" sz="quarter" idx="10"/>
          </p:nvPr>
        </p:nvSpPr>
        <p:spPr/>
        <p:txBody>
          <a:bodyPr/>
          <a:lstStyle/>
          <a:p>
            <a:fld id="{DF61EA0F-A667-4B49-8422-0062BC55E249}" type="slidenum">
              <a:rPr lang="en-US" smtClean="0"/>
              <a:t>21</a:t>
            </a:fld>
            <a:endParaRPr lang="en-US" dirty="0"/>
          </a:p>
        </p:txBody>
      </p:sp>
    </p:spTree>
    <p:extLst>
      <p:ext uri="{BB962C8B-B14F-4D97-AF65-F5344CB8AC3E}">
        <p14:creationId xmlns:p14="http://schemas.microsoft.com/office/powerpoint/2010/main" val="2627333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Dennis Ritchie and Ken Thompson – Pioneers of modern technology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the 1960s, Bell Labs was collaborating with MIT and General Electric on Multics – a next-generation time-sharing operating system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Dissatisfied with the progress, Bell Labs pulled out in 1969</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One of the project participants, Ken Thompson, really liked the hierarchical file system and the shell ideas from Multics though</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He implemented his own file system on a spare PDP-7, but decided he really needed to test it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 he did what any good engineer would, he wrote what became UNIX to test his file system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same time, Thompson developed the B programming language based off the BCPL language he used in the Multics project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Thompson’s coworker, Dennis Ritchie also worked on developing 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Ritchie liked B, but when they migrated it from a PDP-7 to a PDP-11 several deficiencies became apparent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As a side note, in today’s terms these computers cost over $500,000 and filled a room</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The first popular Personal Computer, the Altair 8800, wouldn’t be released until 1975</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One of the biggest one was that B was </a:t>
            </a:r>
            <a:r>
              <a:rPr lang="en-US" sz="1200" b="0" i="0" kern="1200" dirty="0" err="1">
                <a:solidFill>
                  <a:schemeClr val="tx1"/>
                </a:solidFill>
                <a:effectLst/>
                <a:latin typeface="+mn-lt"/>
                <a:ea typeface="+mn-ea"/>
                <a:cs typeface="+mn-cs"/>
              </a:rPr>
              <a:t>typeless</a:t>
            </a:r>
            <a:r>
              <a:rPr lang="en-US" sz="1200" b="0" i="0" kern="1200" dirty="0">
                <a:solidFill>
                  <a:schemeClr val="tx1"/>
                </a:solidFill>
                <a:effectLst/>
                <a:latin typeface="+mn-lt"/>
                <a:ea typeface="+mn-ea"/>
                <a:cs typeface="+mn-cs"/>
              </a:rPr>
              <a:t> and Ritchie determined that a typing scheme was necessary</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He began incorporating this into B and New B evolved into C</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worth noting the environment that Thompson and Ritchie worked in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 PDP-7 had a single 18-bit CPU/core with up to 144kb of RAM – a completely different architecture than today</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External storage consisted of a tape drive – hard drives weren’t yet that popular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 printer served as a display – you’ll note no monitor in the picture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Computers were stand alone – the first Ethernet networking standard wouldn’t emerge until 1980</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Security wasn’t a consideration</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addition, per Ritchie none of BCPL, B, and C have strong character data support – rather characters are special cases of integers with strings being vectors of integers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Furthermore, while BCPL included a character count at the beginning of a string, B choose to remove this and instead use a special termination character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 retained this design which in hind sight was an unfortunate choice with many painful security consequences</a:t>
            </a:r>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3229456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improve on a classic and bring along the old guard?</a:t>
            </a:r>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dirty="0"/>
          </a:p>
        </p:txBody>
      </p:sp>
    </p:spTree>
    <p:extLst>
      <p:ext uri="{BB962C8B-B14F-4D97-AF65-F5344CB8AC3E}">
        <p14:creationId xmlns:p14="http://schemas.microsoft.com/office/powerpoint/2010/main" val="1505794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Note:  For C/C++ there seem to be 3 distinct prominent communities: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Microsoft/Windows users who use Visual Studio or MSVC and primarily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UNIX/Linux users who use GCC and primarily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Multi-platform users who primarily use C++ seem to gravitate towards Clang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23</a:t>
            </a:fld>
            <a:endParaRPr lang="en-US" dirty="0"/>
          </a:p>
        </p:txBody>
      </p:sp>
    </p:spTree>
    <p:extLst>
      <p:ext uri="{BB962C8B-B14F-4D97-AF65-F5344CB8AC3E}">
        <p14:creationId xmlns:p14="http://schemas.microsoft.com/office/powerpoint/2010/main" val="113386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On an interesting note, Emacs (4420) and Vim (5536) both have more available packages through a package manager than C or C++!</a:t>
            </a:r>
          </a:p>
        </p:txBody>
      </p:sp>
      <p:sp>
        <p:nvSpPr>
          <p:cNvPr id="4" name="Slide Number Placeholder 3"/>
          <p:cNvSpPr>
            <a:spLocks noGrp="1"/>
          </p:cNvSpPr>
          <p:nvPr>
            <p:ph type="sldNum" sz="quarter" idx="10"/>
          </p:nvPr>
        </p:nvSpPr>
        <p:spPr/>
        <p:txBody>
          <a:bodyPr/>
          <a:lstStyle/>
          <a:p>
            <a:fld id="{DF61EA0F-A667-4B49-8422-0062BC55E249}" type="slidenum">
              <a:rPr lang="en-US" smtClean="0"/>
              <a:t>24</a:t>
            </a:fld>
            <a:endParaRPr lang="en-US" dirty="0"/>
          </a:p>
        </p:txBody>
      </p:sp>
    </p:spTree>
    <p:extLst>
      <p:ext uri="{BB962C8B-B14F-4D97-AF65-F5344CB8AC3E}">
        <p14:creationId xmlns:p14="http://schemas.microsoft.com/office/powerpoint/2010/main" val="454804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r>
              <a:rPr lang="en-US" dirty="0">
                <a:hlinkClick r:id="rId3"/>
              </a:rPr>
              <a:t>Undefined Behavior in 2017</a:t>
            </a:r>
            <a:r>
              <a:rPr lang="en-US" dirty="0"/>
              <a:t>, by John </a:t>
            </a:r>
            <a:r>
              <a:rPr lang="en-US" dirty="0" err="1"/>
              <a:t>Regehr</a:t>
            </a:r>
            <a:r>
              <a:rPr lang="en-US" dirty="0"/>
              <a:t> and Pascal </a:t>
            </a:r>
            <a:r>
              <a:rPr lang="en-US" dirty="0" err="1"/>
              <a:t>Cuoq</a:t>
            </a:r>
            <a:r>
              <a:rPr lang="en-US" dirty="0"/>
              <a:t> – compiler/static analysis experts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25</a:t>
            </a:fld>
            <a:endParaRPr lang="en-US" dirty="0"/>
          </a:p>
        </p:txBody>
      </p:sp>
    </p:spTree>
    <p:extLst>
      <p:ext uri="{BB962C8B-B14F-4D97-AF65-F5344CB8AC3E}">
        <p14:creationId xmlns:p14="http://schemas.microsoft.com/office/powerpoint/2010/main" val="197643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 roughly defined as assigning meaning to bits of computer memory, i.e., how to interpret them – integer, floating point, string?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Type System =  set of rules for working with types; It attempts to limit errors by preventing operations that don't make sense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30000" dirty="0"/>
              <a:t>1</a:t>
            </a:r>
            <a:r>
              <a:rPr lang="en-US" dirty="0"/>
              <a:t>Assembly is an extreme with no types/typing whatsoever!</a:t>
            </a:r>
          </a:p>
          <a:p>
            <a:pPr marL="171450" indent="-171450">
              <a:buFont typeface="Arial" panose="020B0604020202020204" pitchFamily="34" charset="0"/>
              <a:buChar char="•"/>
            </a:pPr>
            <a:r>
              <a:rPr lang="en-US" baseline="30000" dirty="0"/>
              <a:t>2</a:t>
            </a:r>
            <a:r>
              <a:rPr lang="en-US" dirty="0"/>
              <a:t>In Bash/</a:t>
            </a:r>
            <a:r>
              <a:rPr lang="en-US" dirty="0" err="1"/>
              <a:t>Tcl</a:t>
            </a:r>
            <a:r>
              <a:rPr lang="en-US" dirty="0"/>
              <a:t> everything is a string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30000" dirty="0"/>
              <a:t>3</a:t>
            </a:r>
            <a:r>
              <a:rPr lang="en-US" dirty="0"/>
              <a:t>Python objects have a type, but variable names are essentially just references to objects and have no type themselves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30000" dirty="0"/>
              <a:t>4</a:t>
            </a:r>
            <a:r>
              <a:rPr lang="en-US" dirty="0"/>
              <a:t>Functions/Methods can enforce typing through Duck Typing or explicit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30000" dirty="0"/>
              <a:t>5</a:t>
            </a:r>
            <a:r>
              <a:rPr lang="en-US" dirty="0"/>
              <a:t>Functions/Methods can enforce typing through static analysis with type annotations and tooling (e.g., </a:t>
            </a:r>
            <a:r>
              <a:rPr lang="en-US" dirty="0" err="1"/>
              <a:t>mypy</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30000" dirty="0"/>
              <a:t>6</a:t>
            </a:r>
            <a:r>
              <a:rPr lang="en-US" dirty="0"/>
              <a:t>C/C++ have a weak type system in the sense that they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unsafe implicit conversions/coercions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allow type punning (subversion) through void*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allow raw (unsafe) pointer access/dereferencing </a:t>
            </a:r>
          </a:p>
          <a:p>
            <a:pPr marL="171450" indent="-171450">
              <a:buFont typeface="Arial" panose="020B0604020202020204" pitchFamily="34" charset="0"/>
              <a:buChar char="•"/>
            </a:pPr>
            <a:r>
              <a:rPr lang="en-US" dirty="0"/>
              <a:t>ML/Haskell use a provably correct type system (formal verification)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30000" dirty="0"/>
              <a:t>7</a:t>
            </a:r>
            <a:r>
              <a:rPr lang="en-US" baseline="0" dirty="0"/>
              <a:t>ML/Haskell provide static type inference so variable type annotations are typically not needed</a:t>
            </a:r>
            <a:endParaRPr lang="en-US" dirty="0"/>
          </a:p>
          <a:p>
            <a:pPr marL="171450" indent="-171450">
              <a:buFont typeface="Arial" panose="020B0604020202020204" pitchFamily="34" charset="0"/>
              <a:buChar char="•"/>
            </a:pPr>
            <a:r>
              <a:rPr lang="en-US" dirty="0"/>
              <a:t>Rust is like C++ combined with ML/Haskell – has a mostly proven type system and guarantees memory safety</a:t>
            </a:r>
          </a:p>
          <a:p>
            <a:pPr marL="628650" lvl="1" indent="-171450">
              <a:buFont typeface="Arial" panose="020B0604020202020204" pitchFamily="34" charset="0"/>
              <a:buChar char="•"/>
            </a:pPr>
            <a:r>
              <a:rPr lang="en-US" baseline="30000" dirty="0"/>
              <a:t>7</a:t>
            </a:r>
            <a:r>
              <a:rPr lang="en-US" baseline="0" dirty="0"/>
              <a:t>Rust provides static type inference so variable type annotations are typically not needed</a:t>
            </a:r>
          </a:p>
          <a:p>
            <a:pPr marL="628650" lvl="1" indent="-171450">
              <a:buFont typeface="Arial" panose="020B0604020202020204" pitchFamily="34" charset="0"/>
              <a:buChar char="•"/>
            </a:pPr>
            <a:r>
              <a:rPr lang="en-US" baseline="30000" dirty="0"/>
              <a:t>8</a:t>
            </a:r>
            <a:r>
              <a:rPr lang="en-US" dirty="0"/>
              <a:t>Rust has an unsafe mode which allows C-like access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a:t>
            </a:r>
            <a:r>
              <a:rPr lang="en-US" dirty="0">
                <a:hlinkClick r:id="rId3"/>
              </a:rPr>
              <a:t>https://en.wikipedia.org/wiki/Strong_and_weak_typing</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dirty="0"/>
          </a:p>
        </p:txBody>
      </p:sp>
    </p:spTree>
    <p:extLst>
      <p:ext uri="{BB962C8B-B14F-4D97-AF65-F5344CB8AC3E}">
        <p14:creationId xmlns:p14="http://schemas.microsoft.com/office/powerpoint/2010/main" val="2563697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 community in particular has gotten more including</a:t>
            </a:r>
          </a:p>
          <a:p>
            <a:r>
              <a:rPr lang="en-US" dirty="0"/>
              <a:t>It’s come a long way from the early days of UNIX where RTFM and you have the source code were typical answers to questions</a:t>
            </a:r>
          </a:p>
          <a:p>
            <a:r>
              <a:rPr lang="en-US" dirty="0"/>
              <a:t>However, Rust incorporates inclusivity at its very core</a:t>
            </a:r>
          </a:p>
          <a:p>
            <a:pPr marL="171450" indent="-171450">
              <a:buFont typeface="Arial" panose="020B0604020202020204" pitchFamily="34" charset="0"/>
              <a:buChar char="•"/>
            </a:pPr>
            <a:r>
              <a:rPr lang="en-US" dirty="0"/>
              <a:t>As a contrast the Linux Kernel and git communities can be somewhat harsh and expert-only friendly</a:t>
            </a:r>
          </a:p>
          <a:p>
            <a:pPr marL="628650" lvl="1" indent="-171450">
              <a:buFont typeface="Arial" panose="020B0604020202020204" pitchFamily="34" charset="0"/>
              <a:buChar char="•"/>
            </a:pPr>
            <a:r>
              <a:rPr lang="en-US" dirty="0"/>
              <a:t>Famously in 2018 Linus Torvalds apologized for his “unprofessional rants”</a:t>
            </a:r>
          </a:p>
          <a:p>
            <a:pPr marL="171450" lvl="0" indent="-171450">
              <a:buFont typeface="Arial" panose="020B0604020202020204" pitchFamily="34" charset="0"/>
              <a:buChar char="•"/>
            </a:pPr>
            <a:r>
              <a:rPr lang="en-US" dirty="0"/>
              <a:t>The Rust community seeks out everyone include beginners</a:t>
            </a:r>
          </a:p>
          <a:p>
            <a:pPr marL="628650" lvl="1" indent="-171450">
              <a:buFont typeface="Arial" panose="020B0604020202020204" pitchFamily="34" charset="0"/>
              <a:buChar char="•"/>
            </a:pPr>
            <a:r>
              <a:rPr lang="en-US" dirty="0"/>
              <a:t>When something isn’t clear the community tries to improve the documentation or the language</a:t>
            </a:r>
          </a:p>
          <a:p>
            <a:pPr marL="628650" lvl="1" indent="-171450">
              <a:buFont typeface="Arial" panose="020B0604020202020204" pitchFamily="34" charset="0"/>
              <a:buChar char="•"/>
            </a:pPr>
            <a:r>
              <a:rPr lang="en-US" dirty="0"/>
              <a:t>As a result Rust has excellent ergonomics</a:t>
            </a:r>
          </a:p>
          <a:p>
            <a:pPr marL="628650" lvl="1" indent="-171450">
              <a:buFont typeface="Arial" panose="020B0604020202020204" pitchFamily="34" charset="0"/>
              <a:buChar char="•"/>
            </a:pPr>
            <a:r>
              <a:rPr lang="en-US" dirty="0"/>
              <a:t>When you start using the compiler you will really appreciate this – especially if coming from C++</a:t>
            </a:r>
          </a:p>
        </p:txBody>
      </p:sp>
      <p:sp>
        <p:nvSpPr>
          <p:cNvPr id="4" name="Slide Number Placeholder 3"/>
          <p:cNvSpPr>
            <a:spLocks noGrp="1"/>
          </p:cNvSpPr>
          <p:nvPr>
            <p:ph type="sldNum" sz="quarter" idx="10"/>
          </p:nvPr>
        </p:nvSpPr>
        <p:spPr/>
        <p:txBody>
          <a:bodyPr/>
          <a:lstStyle/>
          <a:p>
            <a:fld id="{DF61EA0F-A667-4B49-8422-0062BC55E249}" type="slidenum">
              <a:rPr lang="en-US" smtClean="0"/>
              <a:t>27</a:t>
            </a:fld>
            <a:endParaRPr lang="en-US" dirty="0"/>
          </a:p>
        </p:txBody>
      </p:sp>
    </p:spTree>
    <p:extLst>
      <p:ext uri="{BB962C8B-B14F-4D97-AF65-F5344CB8AC3E}">
        <p14:creationId xmlns:p14="http://schemas.microsoft.com/office/powerpoint/2010/main" val="174870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dirty="0"/>
          </a:p>
        </p:txBody>
      </p:sp>
    </p:spTree>
    <p:extLst>
      <p:ext uri="{BB962C8B-B14F-4D97-AF65-F5344CB8AC3E}">
        <p14:creationId xmlns:p14="http://schemas.microsoft.com/office/powerpoint/2010/main" val="2084609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in an interview on </a:t>
            </a:r>
            <a:r>
              <a:rPr lang="en-US" dirty="0" err="1"/>
              <a:t>CppCast</a:t>
            </a:r>
            <a:r>
              <a:rPr lang="en-US" dirty="0"/>
              <a:t> episode 200, ISO C++ Chairman Herb Sutter said it they had it to do over again, this is how they’d do it for C++ (for integers and floating points)</a:t>
            </a:r>
          </a:p>
          <a:p>
            <a:pPr marL="0" indent="0">
              <a:buFont typeface="Arial" panose="020B0604020202020204" pitchFamily="34" charset="0"/>
              <a:buNone/>
            </a:pPr>
            <a:r>
              <a:rPr lang="en-US" sz="1200" dirty="0"/>
              <a:t>Examples:</a:t>
            </a:r>
          </a:p>
          <a:p>
            <a:pPr marL="171450" indent="-171450">
              <a:buFont typeface="Arial" panose="020B0604020202020204" pitchFamily="34" charset="0"/>
              <a:buChar char="•"/>
            </a:pPr>
            <a:r>
              <a:rPr lang="en-US" sz="1200" dirty="0"/>
              <a:t>32-bit Signed Integer:     -2</a:t>
            </a:r>
            <a:r>
              <a:rPr lang="en-US" sz="1200" baseline="30000" dirty="0"/>
              <a:t>31</a:t>
            </a:r>
            <a:r>
              <a:rPr lang="en-US" sz="1200" dirty="0"/>
              <a:t>…2</a:t>
            </a:r>
            <a:r>
              <a:rPr lang="en-US" sz="1200" baseline="30000" dirty="0"/>
              <a:t>31</a:t>
            </a:r>
            <a:r>
              <a:rPr lang="en-US" sz="1200" dirty="0"/>
              <a:t>-1 (-2,147,483,648…2,147,483,647)</a:t>
            </a:r>
          </a:p>
          <a:p>
            <a:pPr marL="171450" indent="-171450">
              <a:buFont typeface="Arial" panose="020B0604020202020204" pitchFamily="34" charset="0"/>
              <a:buChar char="•"/>
            </a:pPr>
            <a:r>
              <a:rPr lang="en-US" sz="1200" dirty="0"/>
              <a:t>32-bit Unsigned Integer:  0…2</a:t>
            </a:r>
            <a:r>
              <a:rPr lang="en-US" sz="1200" baseline="30000" dirty="0"/>
              <a:t>32</a:t>
            </a:r>
            <a:r>
              <a:rPr lang="en-US" sz="1200" dirty="0"/>
              <a:t>-1    (0…4,294,967,295)</a:t>
            </a:r>
          </a:p>
          <a:p>
            <a:pPr marL="0" indent="0">
              <a:buFont typeface="Arial" panose="020B0604020202020204" pitchFamily="34" charset="0"/>
              <a:buNone/>
            </a:pPr>
            <a:r>
              <a:rPr lang="en-US" sz="1200" dirty="0"/>
              <a:t>What Every Programmer Should Know About Floating-Point Arithmetic:  </a:t>
            </a:r>
            <a:r>
              <a:rPr lang="en-US" sz="1200" dirty="0">
                <a:hlinkClick r:id="rId3"/>
              </a:rPr>
              <a:t>https://floating-point-gui.de/</a:t>
            </a:r>
            <a:endParaRPr lang="en-US" sz="1200" dirty="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dirty="0"/>
          </a:p>
        </p:txBody>
      </p:sp>
    </p:spTree>
    <p:extLst>
      <p:ext uri="{BB962C8B-B14F-4D97-AF65-F5344CB8AC3E}">
        <p14:creationId xmlns:p14="http://schemas.microsoft.com/office/powerpoint/2010/main" val="3353793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Unicode support means we can represent all the world’s languages and symbols including scientific and mathematical symbols, music, currency, check boxes, sports, emojis, and more.</a:t>
            </a:r>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dirty="0"/>
          </a:p>
        </p:txBody>
      </p:sp>
    </p:spTree>
    <p:extLst>
      <p:ext uri="{BB962C8B-B14F-4D97-AF65-F5344CB8AC3E}">
        <p14:creationId xmlns:p14="http://schemas.microsoft.com/office/powerpoint/2010/main" val="770600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scripting language have the concept of slices</a:t>
            </a:r>
          </a:p>
          <a:p>
            <a:pPr marL="171450" indent="-171450">
              <a:buFont typeface="Arial" panose="020B0604020202020204" pitchFamily="34" charset="0"/>
              <a:buChar char="•"/>
            </a:pPr>
            <a:r>
              <a:rPr lang="en-US" dirty="0"/>
              <a:t>You can use a range of values from an array or collection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dirty="0"/>
          </a:p>
        </p:txBody>
      </p:sp>
    </p:spTree>
    <p:extLst>
      <p:ext uri="{BB962C8B-B14F-4D97-AF65-F5344CB8AC3E}">
        <p14:creationId xmlns:p14="http://schemas.microsoft.com/office/powerpoint/2010/main" val="264887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2373638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many collections use generics to support a variety of types</a:t>
            </a:r>
          </a:p>
          <a:p>
            <a:pPr marL="171450" indent="-171450">
              <a:buFont typeface="Arial" panose="020B0604020202020204" pitchFamily="34" charset="0"/>
              <a:buChar char="•"/>
            </a:pPr>
            <a:r>
              <a:rPr lang="en-US" dirty="0"/>
              <a:t>T here represents a generic type</a:t>
            </a:r>
          </a:p>
          <a:p>
            <a:pPr marL="171450" indent="-171450">
              <a:buFont typeface="Arial" panose="020B0604020202020204" pitchFamily="34" charset="0"/>
              <a:buChar char="•"/>
            </a:pPr>
            <a:r>
              <a:rPr lang="en-US" dirty="0"/>
              <a:t>K, V represents a generic type for the key and a separate type for the value</a:t>
            </a:r>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dirty="0"/>
          </a:p>
        </p:txBody>
      </p:sp>
    </p:spTree>
    <p:extLst>
      <p:ext uri="{BB962C8B-B14F-4D97-AF65-F5344CB8AC3E}">
        <p14:creationId xmlns:p14="http://schemas.microsoft.com/office/powerpoint/2010/main" val="3765564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immutable by default to provide strong concurrency support</a:t>
            </a:r>
          </a:p>
          <a:p>
            <a:r>
              <a:rPr lang="en-US" dirty="0"/>
              <a:t>Shared mutable state is the root of all evil for concurrency</a:t>
            </a:r>
          </a:p>
          <a:p>
            <a:r>
              <a:rPr lang="en-US" dirty="0"/>
              <a:t>Variables can opt-in to being mutable with the </a:t>
            </a:r>
            <a:r>
              <a:rPr lang="en-US" dirty="0" err="1"/>
              <a:t>mut</a:t>
            </a:r>
            <a:r>
              <a:rPr lang="en-US" dirty="0"/>
              <a:t> keyword</a:t>
            </a:r>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dirty="0"/>
          </a:p>
        </p:txBody>
      </p:sp>
    </p:spTree>
    <p:extLst>
      <p:ext uri="{BB962C8B-B14F-4D97-AF65-F5344CB8AC3E}">
        <p14:creationId xmlns:p14="http://schemas.microsoft.com/office/powerpoint/2010/main" val="2477890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immutable by default to provide strong concurrency support</a:t>
            </a:r>
          </a:p>
          <a:p>
            <a:r>
              <a:rPr lang="en-US" dirty="0"/>
              <a:t>Shared mutable state is the root of all evil for concurrency</a:t>
            </a:r>
          </a:p>
          <a:p>
            <a:r>
              <a:rPr lang="en-US" dirty="0"/>
              <a:t>Variables can opt-in to being mutable with the </a:t>
            </a:r>
            <a:r>
              <a:rPr lang="en-US" dirty="0" err="1"/>
              <a:t>mut</a:t>
            </a:r>
            <a:r>
              <a:rPr lang="en-US" dirty="0"/>
              <a:t> keyword</a:t>
            </a:r>
          </a:p>
        </p:txBody>
      </p:sp>
      <p:sp>
        <p:nvSpPr>
          <p:cNvPr id="4" name="Slide Number Placeholder 3"/>
          <p:cNvSpPr>
            <a:spLocks noGrp="1"/>
          </p:cNvSpPr>
          <p:nvPr>
            <p:ph type="sldNum" sz="quarter" idx="10"/>
          </p:nvPr>
        </p:nvSpPr>
        <p:spPr/>
        <p:txBody>
          <a:bodyPr/>
          <a:lstStyle/>
          <a:p>
            <a:fld id="{DF61EA0F-A667-4B49-8422-0062BC55E249}" type="slidenum">
              <a:rPr lang="en-US" smtClean="0"/>
              <a:t>34</a:t>
            </a:fld>
            <a:endParaRPr lang="en-US" dirty="0"/>
          </a:p>
        </p:txBody>
      </p:sp>
    </p:spTree>
    <p:extLst>
      <p:ext uri="{BB962C8B-B14F-4D97-AF65-F5344CB8AC3E}">
        <p14:creationId xmlns:p14="http://schemas.microsoft.com/office/powerpoint/2010/main" val="845316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mut</a:t>
            </a:r>
            <a:r>
              <a:rPr lang="en-US" dirty="0"/>
              <a:t> keyword to make variable mutable</a:t>
            </a:r>
          </a:p>
          <a:p>
            <a:r>
              <a:rPr lang="en-US" dirty="0"/>
              <a:t>One thing I really like about Python is while I can specify types, it’s not required</a:t>
            </a:r>
          </a:p>
          <a:p>
            <a:r>
              <a:rPr lang="en-US" dirty="0"/>
              <a:t>That said, requiring types provides better safety, documentation, and facilitates refactoring</a:t>
            </a:r>
          </a:p>
          <a:p>
            <a:r>
              <a:rPr lang="en-US" dirty="0"/>
              <a:t>Rust derives from ML among other languages</a:t>
            </a:r>
          </a:p>
          <a:p>
            <a:pPr marL="171450" indent="-171450">
              <a:buFont typeface="Arial" panose="020B0604020202020204" pitchFamily="34" charset="0"/>
              <a:buChar char="•"/>
            </a:pPr>
            <a:r>
              <a:rPr lang="en-US" dirty="0"/>
              <a:t>This gives it type inference</a:t>
            </a:r>
          </a:p>
          <a:p>
            <a:pPr marL="171450" indent="-171450">
              <a:buFont typeface="Arial" panose="020B0604020202020204" pitchFamily="34" charset="0"/>
              <a:buChar char="•"/>
            </a:pPr>
            <a:r>
              <a:rPr lang="en-US" dirty="0"/>
              <a:t>Static typing without having to explicitly specify the type!</a:t>
            </a:r>
          </a:p>
          <a:p>
            <a:pPr marL="171450" indent="-171450">
              <a:buFont typeface="Arial" panose="020B0604020202020204" pitchFamily="34" charset="0"/>
              <a:buChar char="•"/>
            </a:pPr>
            <a:r>
              <a:rPr lang="en-US" dirty="0"/>
              <a:t>The benefits of strong typing without the hassle of specifying every type!</a:t>
            </a:r>
          </a:p>
          <a:p>
            <a:pPr marL="171450" indent="-171450">
              <a:buFont typeface="Arial" panose="020B0604020202020204" pitchFamily="34" charset="0"/>
              <a:buChar char="•"/>
            </a:pPr>
            <a:r>
              <a:rPr lang="en-US" dirty="0"/>
              <a:t>Can specify type if desired though</a:t>
            </a:r>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dirty="0"/>
          </a:p>
        </p:txBody>
      </p:sp>
    </p:spTree>
    <p:extLst>
      <p:ext uri="{BB962C8B-B14F-4D97-AF65-F5344CB8AC3E}">
        <p14:creationId xmlns:p14="http://schemas.microsoft.com/office/powerpoint/2010/main" val="496969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orange squiggles in Visual Studio Code – these are unused variables</a:t>
            </a:r>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dirty="0"/>
          </a:p>
        </p:txBody>
      </p:sp>
    </p:spTree>
    <p:extLst>
      <p:ext uri="{BB962C8B-B14F-4D97-AF65-F5344CB8AC3E}">
        <p14:creationId xmlns:p14="http://schemas.microsoft.com/office/powerpoint/2010/main" val="3266600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37</a:t>
            </a:fld>
            <a:endParaRPr lang="en-US" dirty="0"/>
          </a:p>
        </p:txBody>
      </p:sp>
    </p:spTree>
    <p:extLst>
      <p:ext uri="{BB962C8B-B14F-4D97-AF65-F5344CB8AC3E}">
        <p14:creationId xmlns:p14="http://schemas.microsoft.com/office/powerpoint/2010/main" val="289161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38</a:t>
            </a:fld>
            <a:endParaRPr lang="en-US" dirty="0"/>
          </a:p>
        </p:txBody>
      </p:sp>
    </p:spTree>
    <p:extLst>
      <p:ext uri="{BB962C8B-B14F-4D97-AF65-F5344CB8AC3E}">
        <p14:creationId xmlns:p14="http://schemas.microsoft.com/office/powerpoint/2010/main" val="552078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dirty="0"/>
          </a:p>
        </p:txBody>
      </p:sp>
    </p:spTree>
    <p:extLst>
      <p:ext uri="{BB962C8B-B14F-4D97-AF65-F5344CB8AC3E}">
        <p14:creationId xmlns:p14="http://schemas.microsoft.com/office/powerpoint/2010/main" val="2637025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dirty="0"/>
          </a:p>
        </p:txBody>
      </p:sp>
    </p:spTree>
    <p:extLst>
      <p:ext uri="{BB962C8B-B14F-4D97-AF65-F5344CB8AC3E}">
        <p14:creationId xmlns:p14="http://schemas.microsoft.com/office/powerpoint/2010/main" val="33860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41</a:t>
            </a:fld>
            <a:endParaRPr lang="en-US" dirty="0"/>
          </a:p>
        </p:txBody>
      </p:sp>
    </p:spTree>
    <p:extLst>
      <p:ext uri="{BB962C8B-B14F-4D97-AF65-F5344CB8AC3E}">
        <p14:creationId xmlns:p14="http://schemas.microsoft.com/office/powerpoint/2010/main" val="3057403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learned a lot about programming languages and type systems in the intervening decades</a:t>
            </a:r>
          </a:p>
          <a:p>
            <a:r>
              <a:rPr lang="en-US" dirty="0"/>
              <a:t>That’s why there are a bunch of relatively new popular programming languages including Swift, Go, and Rust among others</a:t>
            </a:r>
          </a:p>
          <a:p>
            <a:endParaRPr lang="en-US" dirty="0"/>
          </a:p>
          <a:p>
            <a:r>
              <a:rPr lang="en-US" dirty="0"/>
              <a:t>However, this will be a frank discussion of some of the weaknesses of C and C++ so if you’re a fan, brace yourself!</a:t>
            </a:r>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466155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42</a:t>
            </a:fld>
            <a:endParaRPr lang="en-US" dirty="0"/>
          </a:p>
        </p:txBody>
      </p:sp>
    </p:spTree>
    <p:extLst>
      <p:ext uri="{BB962C8B-B14F-4D97-AF65-F5344CB8AC3E}">
        <p14:creationId xmlns:p14="http://schemas.microsoft.com/office/powerpoint/2010/main" val="3307899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43</a:t>
            </a:fld>
            <a:endParaRPr lang="en-US" dirty="0"/>
          </a:p>
        </p:txBody>
      </p:sp>
    </p:spTree>
    <p:extLst>
      <p:ext uri="{BB962C8B-B14F-4D97-AF65-F5344CB8AC3E}">
        <p14:creationId xmlns:p14="http://schemas.microsoft.com/office/powerpoint/2010/main" val="2750291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44</a:t>
            </a:fld>
            <a:endParaRPr lang="en-US" dirty="0"/>
          </a:p>
        </p:txBody>
      </p:sp>
    </p:spTree>
    <p:extLst>
      <p:ext uri="{BB962C8B-B14F-4D97-AF65-F5344CB8AC3E}">
        <p14:creationId xmlns:p14="http://schemas.microsoft.com/office/powerpoint/2010/main" val="2752970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45</a:t>
            </a:fld>
            <a:endParaRPr lang="en-US" dirty="0"/>
          </a:p>
        </p:txBody>
      </p:sp>
    </p:spTree>
    <p:extLst>
      <p:ext uri="{BB962C8B-B14F-4D97-AF65-F5344CB8AC3E}">
        <p14:creationId xmlns:p14="http://schemas.microsoft.com/office/powerpoint/2010/main" val="66261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dirty="0"/>
          </a:p>
        </p:txBody>
      </p:sp>
    </p:spTree>
    <p:extLst>
      <p:ext uri="{BB962C8B-B14F-4D97-AF65-F5344CB8AC3E}">
        <p14:creationId xmlns:p14="http://schemas.microsoft.com/office/powerpoint/2010/main" val="2447798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dirty="0"/>
          </a:p>
        </p:txBody>
      </p:sp>
    </p:spTree>
    <p:extLst>
      <p:ext uri="{BB962C8B-B14F-4D97-AF65-F5344CB8AC3E}">
        <p14:creationId xmlns:p14="http://schemas.microsoft.com/office/powerpoint/2010/main" val="91320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48</a:t>
            </a:fld>
            <a:endParaRPr lang="en-US" dirty="0"/>
          </a:p>
        </p:txBody>
      </p:sp>
    </p:spTree>
    <p:extLst>
      <p:ext uri="{BB962C8B-B14F-4D97-AF65-F5344CB8AC3E}">
        <p14:creationId xmlns:p14="http://schemas.microsoft.com/office/powerpoint/2010/main" val="2780628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Uses similar model as C++ RAII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Memory allocated when object created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Variable owns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Memory deallocated when object goes out of scope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Access to variable after deallocation not allowed – compiler error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p:txBody>
      </p:sp>
      <p:sp>
        <p:nvSpPr>
          <p:cNvPr id="4" name="Slide Number Placeholder 3"/>
          <p:cNvSpPr>
            <a:spLocks noGrp="1"/>
          </p:cNvSpPr>
          <p:nvPr>
            <p:ph type="sldNum" sz="quarter" idx="10"/>
          </p:nvPr>
        </p:nvSpPr>
        <p:spPr/>
        <p:txBody>
          <a:bodyPr/>
          <a:lstStyle/>
          <a:p>
            <a:fld id="{DF61EA0F-A667-4B49-8422-0062BC55E249}" type="slidenum">
              <a:rPr lang="en-US" smtClean="0"/>
              <a:t>49</a:t>
            </a:fld>
            <a:endParaRPr lang="en-US" dirty="0"/>
          </a:p>
        </p:txBody>
      </p:sp>
    </p:spTree>
    <p:extLst>
      <p:ext uri="{BB962C8B-B14F-4D97-AF65-F5344CB8AC3E}">
        <p14:creationId xmlns:p14="http://schemas.microsoft.com/office/powerpoint/2010/main" val="1548415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fun – UB allows aggressive compiler optimizations so a so-called working program can break at any time when re-compiled as the compiler may implement new optimizations.</a:t>
            </a:r>
          </a:p>
          <a:p>
            <a:r>
              <a:rPr lang="en-US" dirty="0"/>
              <a:t>Understanding Integer Overflow in C/C++:  </a:t>
            </a:r>
            <a:r>
              <a:rPr lang="en-US" dirty="0">
                <a:hlinkClick r:id="rId3"/>
              </a:rPr>
              <a:t>https://www.cs.utah.edu/~regehr/papers/overflow12.pdf</a:t>
            </a:r>
            <a:endParaRPr lang="en-US" dirty="0"/>
          </a:p>
          <a:p>
            <a:r>
              <a:rPr lang="en-US" dirty="0"/>
              <a:t>http://catb.org/jargon/html/N/nasal-demons.html</a:t>
            </a:r>
          </a:p>
          <a:p>
            <a:r>
              <a:rPr lang="en-US" sz="1200" dirty="0"/>
              <a:t>Current C17 Standard has over 10 pages of small print describing conditions which result in Undefined Behavior and 58 references to UB!</a:t>
            </a:r>
            <a:endParaRPr lang="en-US" dirty="0"/>
          </a:p>
          <a:p>
            <a:r>
              <a:rPr lang="en-US" dirty="0"/>
              <a:t>Current C++17 standard has 75 references to UB!</a:t>
            </a:r>
          </a:p>
          <a:p>
            <a:pPr marL="171450" indent="-171450">
              <a:buFont typeface="Arial" panose="020B0604020202020204" pitchFamily="34" charset="0"/>
              <a:buChar char="•"/>
            </a:pPr>
            <a:r>
              <a:rPr lang="en-US" dirty="0"/>
              <a:t>Unfortunately there isn’t an explicit list of conditions like for C</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50</a:t>
            </a:fld>
            <a:endParaRPr lang="en-US" dirty="0"/>
          </a:p>
        </p:txBody>
      </p:sp>
    </p:spTree>
    <p:extLst>
      <p:ext uri="{BB962C8B-B14F-4D97-AF65-F5344CB8AC3E}">
        <p14:creationId xmlns:p14="http://schemas.microsoft.com/office/powerpoint/2010/main" val="14933879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 to pass –m32 flag to create 32 bit binary, otherwise doesn’t crash!  (Default is 64 bit binary with insanely large address space…)</a:t>
            </a:r>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58</a:t>
            </a:fld>
            <a:endParaRPr lang="en-US" dirty="0"/>
          </a:p>
        </p:txBody>
      </p:sp>
    </p:spTree>
    <p:extLst>
      <p:ext uri="{BB962C8B-B14F-4D97-AF65-F5344CB8AC3E}">
        <p14:creationId xmlns:p14="http://schemas.microsoft.com/office/powerpoint/2010/main" val="405575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designed to challenge your assumptions and make you think!</a:t>
            </a:r>
          </a:p>
          <a:p>
            <a:r>
              <a:rPr lang="en-US" dirty="0"/>
              <a:t>Also note that many in the C++ community think it takes 3 – 5 years of professionally using C++ to really learn it</a:t>
            </a:r>
          </a:p>
          <a:p>
            <a:r>
              <a:rPr lang="en-US" dirty="0"/>
              <a:t>So I can show you the basics of the language and hopefully make you curious, but I can’t teach you Rust in 75 minutes!</a:t>
            </a:r>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12669309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dirty="0"/>
          </a:p>
        </p:txBody>
      </p:sp>
    </p:spTree>
    <p:extLst>
      <p:ext uri="{BB962C8B-B14F-4D97-AF65-F5344CB8AC3E}">
        <p14:creationId xmlns:p14="http://schemas.microsoft.com/office/powerpoint/2010/main" val="1008505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dirty="0"/>
          </a:p>
        </p:txBody>
      </p:sp>
    </p:spTree>
    <p:extLst>
      <p:ext uri="{BB962C8B-B14F-4D97-AF65-F5344CB8AC3E}">
        <p14:creationId xmlns:p14="http://schemas.microsoft.com/office/powerpoint/2010/main" val="1110345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64</a:t>
            </a:fld>
            <a:endParaRPr lang="en-US" dirty="0"/>
          </a:p>
        </p:txBody>
      </p:sp>
    </p:spTree>
    <p:extLst>
      <p:ext uri="{BB962C8B-B14F-4D97-AF65-F5344CB8AC3E}">
        <p14:creationId xmlns:p14="http://schemas.microsoft.com/office/powerpoint/2010/main" val="340954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 modern concurrent language, shared mutable state is ticking time bomb</a:t>
            </a:r>
          </a:p>
          <a:p>
            <a:pPr marL="171450" indent="-171450">
              <a:buFont typeface="Arial" panose="020B0604020202020204" pitchFamily="34" charset="0"/>
              <a:buChar char="•"/>
            </a:pPr>
            <a:r>
              <a:rPr lang="en-US" dirty="0"/>
              <a:t>Rust’s compiler enforces a reader-writer lock model</a:t>
            </a:r>
          </a:p>
          <a:p>
            <a:pPr marL="171450" indent="-171450">
              <a:buFont typeface="Arial" panose="020B0604020202020204" pitchFamily="34" charset="0"/>
              <a:buChar char="•"/>
            </a:pPr>
            <a:r>
              <a:rPr lang="en-US" dirty="0"/>
              <a:t>The owner has full access</a:t>
            </a:r>
          </a:p>
          <a:p>
            <a:pPr marL="628650" lvl="1" indent="-171450">
              <a:buFont typeface="Arial" panose="020B0604020202020204" pitchFamily="34" charset="0"/>
              <a:buChar char="•"/>
            </a:pPr>
            <a:r>
              <a:rPr lang="en-US" dirty="0"/>
              <a:t>If the owner loans out one or more read-only references, his access becomes read-only until all references are destroyed</a:t>
            </a:r>
          </a:p>
          <a:p>
            <a:pPr marL="1085850" lvl="2" indent="-171450">
              <a:buFont typeface="Arial" panose="020B0604020202020204" pitchFamily="34" charset="0"/>
              <a:buChar char="•"/>
            </a:pPr>
            <a:r>
              <a:rPr lang="en-US" dirty="0"/>
              <a:t>While any read-only references exist, it’s not possible to mutate the variable</a:t>
            </a:r>
          </a:p>
          <a:p>
            <a:pPr marL="628650" lvl="1" indent="-171450">
              <a:buFont typeface="Arial" panose="020B0604020202020204" pitchFamily="34" charset="0"/>
              <a:buChar char="•"/>
            </a:pPr>
            <a:r>
              <a:rPr lang="en-US" dirty="0"/>
              <a:t>If the owner loans out a mutable reference then no other references can be given and the mutable reference has exclusive access</a:t>
            </a:r>
          </a:p>
          <a:p>
            <a:pPr marL="1085850" lvl="2" indent="-171450">
              <a:buFont typeface="Arial" panose="020B0604020202020204" pitchFamily="34" charset="0"/>
              <a:buChar char="•"/>
            </a:pPr>
            <a:r>
              <a:rPr lang="en-US" dirty="0"/>
              <a:t>Even the owner will be blocked from accessing the object while the mutable reference exists</a:t>
            </a:r>
          </a:p>
        </p:txBody>
      </p:sp>
      <p:sp>
        <p:nvSpPr>
          <p:cNvPr id="4" name="Slide Number Placeholder 3"/>
          <p:cNvSpPr>
            <a:spLocks noGrp="1"/>
          </p:cNvSpPr>
          <p:nvPr>
            <p:ph type="sldNum" sz="quarter" idx="10"/>
          </p:nvPr>
        </p:nvSpPr>
        <p:spPr/>
        <p:txBody>
          <a:bodyPr/>
          <a:lstStyle/>
          <a:p>
            <a:fld id="{DF61EA0F-A667-4B49-8422-0062BC55E249}" type="slidenum">
              <a:rPr lang="en-US" smtClean="0"/>
              <a:t>65</a:t>
            </a:fld>
            <a:endParaRPr lang="en-US" dirty="0"/>
          </a:p>
        </p:txBody>
      </p:sp>
    </p:spTree>
    <p:extLst>
      <p:ext uri="{BB962C8B-B14F-4D97-AF65-F5344CB8AC3E}">
        <p14:creationId xmlns:p14="http://schemas.microsoft.com/office/powerpoint/2010/main" val="12307495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66</a:t>
            </a:fld>
            <a:endParaRPr lang="en-US" dirty="0"/>
          </a:p>
        </p:txBody>
      </p:sp>
    </p:spTree>
    <p:extLst>
      <p:ext uri="{BB962C8B-B14F-4D97-AF65-F5344CB8AC3E}">
        <p14:creationId xmlns:p14="http://schemas.microsoft.com/office/powerpoint/2010/main" val="3981395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dirty="0"/>
          </a:p>
        </p:txBody>
      </p:sp>
    </p:spTree>
    <p:extLst>
      <p:ext uri="{BB962C8B-B14F-4D97-AF65-F5344CB8AC3E}">
        <p14:creationId xmlns:p14="http://schemas.microsoft.com/office/powerpoint/2010/main" val="555557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68</a:t>
            </a:fld>
            <a:endParaRPr lang="en-US" dirty="0"/>
          </a:p>
        </p:txBody>
      </p:sp>
    </p:spTree>
    <p:extLst>
      <p:ext uri="{BB962C8B-B14F-4D97-AF65-F5344CB8AC3E}">
        <p14:creationId xmlns:p14="http://schemas.microsoft.com/office/powerpoint/2010/main" val="1447043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lumMod val="75000"/>
                    <a:lumOff val="25000"/>
                  </a:schemeClr>
                </a:solidFill>
                <a:effectLst/>
                <a:latin typeface="Verdana"/>
                <a:ea typeface="+mn-ea"/>
                <a:cs typeface="Verdana"/>
              </a:rPr>
              <a:t>David Baron, who works out of Mozilla's San Francisco Office, has a sign next to his cubicle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lumMod val="75000"/>
                    <a:lumOff val="25000"/>
                  </a:schemeClr>
                </a:solidFill>
                <a:effectLst/>
                <a:latin typeface="Verdana"/>
                <a:ea typeface="+mn-ea"/>
                <a:cs typeface="Verdana"/>
              </a:rPr>
              <a:t>Although David is tall at well over six feet, the sign towers over him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lumMod val="75000"/>
                    <a:lumOff val="25000"/>
                  </a:schemeClr>
                </a:solidFill>
                <a:effectLst/>
                <a:latin typeface="Verdana"/>
                <a:ea typeface="+mn-ea"/>
                <a:cs typeface="Verdana"/>
              </a:rPr>
              <a:t>The sign reads, "Must be this tall to write multi-threaded code.“</a:t>
            </a:r>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dirty="0"/>
          </a:p>
        </p:txBody>
      </p:sp>
    </p:spTree>
    <p:extLst>
      <p:ext uri="{BB962C8B-B14F-4D97-AF65-F5344CB8AC3E}">
        <p14:creationId xmlns:p14="http://schemas.microsoft.com/office/powerpoint/2010/main" val="1807945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a long time, the theory was don’t worry about performance – Moore’s law will save you</a:t>
            </a:r>
          </a:p>
          <a:p>
            <a:pPr marL="171450" indent="-171450">
              <a:buFont typeface="Arial" panose="020B0604020202020204" pitchFamily="34" charset="0"/>
              <a:buChar char="•"/>
            </a:pPr>
            <a:r>
              <a:rPr lang="en-US" dirty="0"/>
              <a:t>However, many think Moore’s law is in trouble</a:t>
            </a:r>
          </a:p>
          <a:p>
            <a:pPr marL="171450" indent="-171450">
              <a:buFont typeface="Arial" panose="020B0604020202020204" pitchFamily="34" charset="0"/>
              <a:buChar char="•"/>
            </a:pPr>
            <a:r>
              <a:rPr lang="en-US" dirty="0"/>
              <a:t>Virtually all performance gains for the past 15 years have come from concurrency</a:t>
            </a:r>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dirty="0"/>
          </a:p>
        </p:txBody>
      </p:sp>
    </p:spTree>
    <p:extLst>
      <p:ext uri="{BB962C8B-B14F-4D97-AF65-F5344CB8AC3E}">
        <p14:creationId xmlns:p14="http://schemas.microsoft.com/office/powerpoint/2010/main" val="1953043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72</a:t>
            </a:fld>
            <a:endParaRPr lang="en-US" dirty="0"/>
          </a:p>
        </p:txBody>
      </p:sp>
    </p:spTree>
    <p:extLst>
      <p:ext uri="{BB962C8B-B14F-4D97-AF65-F5344CB8AC3E}">
        <p14:creationId xmlns:p14="http://schemas.microsoft.com/office/powerpoint/2010/main" val="3533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Although many refer to C as “portable assembler”, this is a contentious claim</a:t>
            </a:r>
          </a:p>
          <a:p>
            <a:pPr marL="628650" lvl="1" indent="-171450">
              <a:buFont typeface="Arial" panose="020B0604020202020204" pitchFamily="34" charset="0"/>
              <a:buChar char="•"/>
            </a:pPr>
            <a:r>
              <a:rPr lang="en-US" dirty="0"/>
              <a:t>C was developed alongside UNIX</a:t>
            </a:r>
          </a:p>
          <a:p>
            <a:pPr marL="628650" lvl="1" indent="-171450">
              <a:buFont typeface="Arial" panose="020B0604020202020204" pitchFamily="34" charset="0"/>
              <a:buChar char="•"/>
            </a:pPr>
            <a:r>
              <a:rPr lang="en-US" dirty="0"/>
              <a:t>C was created to be efficient and performant enough to use instead of assembler</a:t>
            </a:r>
          </a:p>
          <a:p>
            <a:pPr marL="628650" lvl="1" indent="-171450">
              <a:buFont typeface="Arial" panose="020B0604020202020204" pitchFamily="34" charset="0"/>
              <a:buChar char="•"/>
            </a:pPr>
            <a:r>
              <a:rPr lang="en-US" dirty="0"/>
              <a:t>UNIX was ported from assembly to C</a:t>
            </a:r>
          </a:p>
          <a:p>
            <a:pPr marL="628650" lvl="1" indent="-171450">
              <a:buFont typeface="Arial" panose="020B0604020202020204" pitchFamily="34" charset="0"/>
              <a:buChar char="•"/>
            </a:pPr>
            <a:r>
              <a:rPr lang="en-US" dirty="0"/>
              <a:t>As UNIX was ported to a variety of other platforms in addition to the original PDP architecture, C and the C standard libraries were a key tool</a:t>
            </a:r>
          </a:p>
          <a:p>
            <a:pPr marL="171450" lvl="0" indent="-171450">
              <a:buFont typeface="Arial" panose="020B0604020202020204" pitchFamily="34" charset="0"/>
              <a:buChar char="•"/>
            </a:pPr>
            <a:r>
              <a:rPr lang="en-US" dirty="0"/>
              <a:t>C is both the dominant embedded and operating system programming language</a:t>
            </a:r>
          </a:p>
          <a:p>
            <a:pPr marL="628650" lvl="1" indent="-171450">
              <a:buFont typeface="Arial" panose="020B0604020202020204" pitchFamily="34" charset="0"/>
              <a:buChar char="•"/>
            </a:pPr>
            <a:r>
              <a:rPr lang="en-US" dirty="0"/>
              <a:t>While higher level operating system components – especially graphics typically use C++, the kernel and lower levels are virtually all C, even in Windows</a:t>
            </a:r>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7336105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73</a:t>
            </a:fld>
            <a:endParaRPr lang="en-US" dirty="0"/>
          </a:p>
        </p:txBody>
      </p:sp>
    </p:spTree>
    <p:extLst>
      <p:ext uri="{BB962C8B-B14F-4D97-AF65-F5344CB8AC3E}">
        <p14:creationId xmlns:p14="http://schemas.microsoft.com/office/powerpoint/2010/main" val="2009996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74</a:t>
            </a:fld>
            <a:endParaRPr lang="en-US" dirty="0"/>
          </a:p>
        </p:txBody>
      </p:sp>
    </p:spTree>
    <p:extLst>
      <p:ext uri="{BB962C8B-B14F-4D97-AF65-F5344CB8AC3E}">
        <p14:creationId xmlns:p14="http://schemas.microsoft.com/office/powerpoint/2010/main" val="42848843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75</a:t>
            </a:fld>
            <a:endParaRPr lang="en-US" dirty="0"/>
          </a:p>
        </p:txBody>
      </p:sp>
    </p:spTree>
    <p:extLst>
      <p:ext uri="{BB962C8B-B14F-4D97-AF65-F5344CB8AC3E}">
        <p14:creationId xmlns:p14="http://schemas.microsoft.com/office/powerpoint/2010/main" val="482123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dirty="0"/>
          </a:p>
        </p:txBody>
      </p:sp>
    </p:spTree>
    <p:extLst>
      <p:ext uri="{BB962C8B-B14F-4D97-AF65-F5344CB8AC3E}">
        <p14:creationId xmlns:p14="http://schemas.microsoft.com/office/powerpoint/2010/main" val="27615239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77</a:t>
            </a:fld>
            <a:endParaRPr lang="en-US" dirty="0"/>
          </a:p>
        </p:txBody>
      </p:sp>
    </p:spTree>
    <p:extLst>
      <p:ext uri="{BB962C8B-B14F-4D97-AF65-F5344CB8AC3E}">
        <p14:creationId xmlns:p14="http://schemas.microsoft.com/office/powerpoint/2010/main" val="1534369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 tries to tighten up C’s type system</a:t>
            </a:r>
          </a:p>
          <a:p>
            <a:pPr marL="628650" lvl="1" indent="-171450">
              <a:buFont typeface="Arial" panose="020B0604020202020204" pitchFamily="34" charset="0"/>
              <a:buChar char="•"/>
            </a:pPr>
            <a:r>
              <a:rPr lang="en-US" dirty="0"/>
              <a:t>It does offer some improvements</a:t>
            </a:r>
          </a:p>
          <a:p>
            <a:pPr marL="628650" lvl="1" indent="-171450">
              <a:buFont typeface="Arial" panose="020B0604020202020204" pitchFamily="34" charset="0"/>
              <a:buChar char="•"/>
            </a:pPr>
            <a:r>
              <a:rPr lang="en-US" dirty="0"/>
              <a:t>However, to maintain backwards compatibility, it still has most of C’s weaknesses</a:t>
            </a:r>
          </a:p>
          <a:p>
            <a:pPr marL="171450" lvl="0" indent="-171450">
              <a:buFont typeface="Arial" panose="020B0604020202020204" pitchFamily="34" charset="0"/>
              <a:buChar char="•"/>
            </a:pPr>
            <a:r>
              <a:rPr lang="en-US" dirty="0"/>
              <a:t>C++ is used extensively in graphics and graphics subsystems</a:t>
            </a:r>
          </a:p>
          <a:p>
            <a:pPr marL="628650" lvl="1" indent="-171450">
              <a:buFont typeface="Arial" panose="020B0604020202020204" pitchFamily="34" charset="0"/>
              <a:buChar char="•"/>
            </a:pPr>
            <a:r>
              <a:rPr lang="en-US" dirty="0"/>
              <a:t>This includes the most popular cross-platform framework – Qt</a:t>
            </a:r>
          </a:p>
          <a:p>
            <a:pPr marL="628650" lvl="1" indent="-171450">
              <a:buFont typeface="Arial" panose="020B0604020202020204" pitchFamily="34" charset="0"/>
              <a:buChar char="•"/>
            </a:pPr>
            <a:r>
              <a:rPr lang="en-US" dirty="0"/>
              <a:t>It also includes </a:t>
            </a:r>
            <a:r>
              <a:rPr lang="en-US" dirty="0" err="1"/>
              <a:t>WxWidgets</a:t>
            </a:r>
            <a:r>
              <a:rPr lang="en-US" dirty="0"/>
              <a:t> and Microsoft’s MFC and WTL frameworks</a:t>
            </a:r>
          </a:p>
          <a:p>
            <a:pPr marL="628650" lvl="1" indent="-171450">
              <a:buFont typeface="Arial" panose="020B0604020202020204" pitchFamily="34" charset="0"/>
              <a:buChar char="•"/>
            </a:pPr>
            <a:r>
              <a:rPr lang="en-US" dirty="0"/>
              <a:t>However there are some notable exceptions such as GTK which is written in C</a:t>
            </a:r>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2772198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lack of a standard build and packaging tools along with no central registry causes many systemic issues for the C and C++ communities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Sharing programs and libraries is a challenge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Because of this, many wheels are continuously reinvented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Collaboration is challenging and the community is fragmented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standard example or joke about this for C/C++ is JSON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Whereas all modern languages have a library which implements JSON serialization/deserialization, C/C++ don’t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Instead, you will find dozens of options with no standard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Because there is no standard build/packaging system each one takes different approaches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 things which are trivial in other languages actually become a project in C/C++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Even Herb Sutter, the C++ ISO WG Chairman will joke about this</a:t>
            </a:r>
          </a:p>
          <a:p>
            <a:pPr marL="171450" indent="-171450">
              <a:buFont typeface="Arial" panose="020B0604020202020204" pitchFamily="34" charset="0"/>
              <a:buChar char="•"/>
            </a:pPr>
            <a:r>
              <a:rPr lang="en-US" dirty="0"/>
              <a:t>There are many build systems and packaging systems to choose from but no standard one</a:t>
            </a:r>
          </a:p>
          <a:p>
            <a:pPr marL="628650" lvl="1" indent="-171450">
              <a:buFont typeface="Arial" panose="020B0604020202020204" pitchFamily="34" charset="0"/>
              <a:buChar char="•"/>
            </a:pPr>
            <a:r>
              <a:rPr lang="en-US" dirty="0"/>
              <a:t>These will include collections of popular “packages” which number in the 100s to 1000s</a:t>
            </a:r>
          </a:p>
          <a:p>
            <a:pPr marL="628650" lvl="1" indent="-171450">
              <a:buFont typeface="Arial" panose="020B0604020202020204" pitchFamily="34" charset="0"/>
              <a:buChar char="•"/>
            </a:pPr>
            <a:r>
              <a:rPr lang="en-US" dirty="0"/>
              <a:t>However, modern languages have package registries in the 100s of thousands to over a million</a:t>
            </a:r>
          </a:p>
          <a:p>
            <a:pPr marL="171450" indent="-171450">
              <a:buFont typeface="Arial" panose="020B0604020202020204" pitchFamily="34" charset="0"/>
              <a:buChar char="•"/>
            </a:pPr>
            <a:r>
              <a:rPr lang="en-US" dirty="0"/>
              <a:t>Furthermore, the lack of a reference implementation exacerbates the problems and makes its extremely difficult to come up with standards</a:t>
            </a:r>
          </a:p>
          <a:p>
            <a:pPr marL="628650" lvl="1" indent="-171450">
              <a:buFont typeface="Arial" panose="020B0604020202020204" pitchFamily="34" charset="0"/>
              <a:buChar char="•"/>
            </a:pPr>
            <a:r>
              <a:rPr lang="en-US" dirty="0"/>
              <a:t>Instead, each vendor/implementer has their own ideas and goals which are often incompatible</a:t>
            </a:r>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4065074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C-strings are null terminated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 addition to the use of an “in-band” character and security issues, this is also a performance problem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Determining the length of a string requires scanning for the null character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O(n) operation instead of O(1) when length is part of a string 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 </a:t>
            </a:r>
            <a:r>
              <a:rPr lang="en-US" sz="1200" dirty="0" err="1"/>
              <a:t>std</a:t>
            </a:r>
            <a:r>
              <a:rPr lang="en-US" sz="1200" dirty="0"/>
              <a:t>::string knows its length, but there are still many places where C-strings are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of confusion and security issues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Because strings must add a null termination character, the length of a string must account for this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 addition, using a special character which is part of the standard character set results in issues, limitations, and vulnerabilities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**Most programming languages keep track of the length of a string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This provides better performance because you know how long the string is rather than having to parse 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This provides better security as there are no off-by-one errors or worrying about interpreting special characters incorrectly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Ironically, the predecessor to C, BCPL, did use string lengths and not a termination character – this was an unfortunate design choice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3983067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www.fool.com/retirement/general/2015/01/13/the-time-bomb-lurking-in-your-social-security.aspx"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msrc-blog.microsoft.com/2019/07/16/a-proactive-approach-to-more-secure-cod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jamesclear.com/environment-design-organ-donat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benchmarksgame-team.pages.debian.net/benchmarksgame/which-programs-are-fastest.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luckybjj.com/should-i-lose-weight-before-starting-jiu-jitsu/person-thinking-png-hd-thinking-man-png-png-person-thinking-116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ministrymatters.com/all/entry/4068/7-of-the-most-frustrating-things-pastors-experienc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dainitiative.org/2012/10/13/graydon-hoare-i-donated-because-id-like-to-see-the-culture-chang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modulecounts.com/"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ustup.r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udemy.com/course/embedded-c-programming-for-embedded-system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online-sciences.com/programming/c-programming-language-features-advantages-and-disadvantages/"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bholley.net/blog/2015/must-be-this-tall-to-write-multi-threaded-code.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evblogs.nvidia.com/separate-compilation-linking-cuda-device-cod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karlrupp.net/2018/02/42-years-of-microprocessor-trend-data/"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techempower.com/benchmarks/"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Rust, a C/C++ Replacement?</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James R. Small, Principal Architect</a:t>
            </a:r>
          </a:p>
        </p:txBody>
      </p:sp>
      <p:pic>
        <p:nvPicPr>
          <p:cNvPr id="5" name="Picture 2">
            <a:extLst>
              <a:ext uri="{FF2B5EF4-FFF2-40B4-BE49-F238E27FC236}">
                <a16:creationId xmlns:a16="http://schemas.microsoft.com/office/drawing/2014/main" id="{AF090D53-1F8C-4B4E-AFD1-C14D9A569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083" y="5334940"/>
            <a:ext cx="55626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8C80EF2E-815F-4CED-99E3-1B19C5D072B5}"/>
              </a:ext>
            </a:extLst>
          </p:cNvPr>
          <p:cNvPicPr>
            <a:picLocks noChangeAspect="1"/>
          </p:cNvPicPr>
          <p:nvPr/>
        </p:nvPicPr>
        <p:blipFill>
          <a:blip r:embed="rId4"/>
          <a:stretch>
            <a:fillRect/>
          </a:stretch>
        </p:blipFill>
        <p:spPr>
          <a:xfrm>
            <a:off x="9102055" y="370535"/>
            <a:ext cx="2701077" cy="2022345"/>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a:xfrm>
            <a:off x="521207" y="448056"/>
            <a:ext cx="11071353" cy="640080"/>
          </a:xfrm>
        </p:spPr>
        <p:txBody>
          <a:bodyPr/>
          <a:lstStyle/>
          <a:p>
            <a:r>
              <a:rPr lang="en-US" dirty="0"/>
              <a:t>Issues with C/C++ versus Modern Programming Languages?</a:t>
            </a:r>
          </a:p>
        </p:txBody>
      </p:sp>
      <p:sp>
        <p:nvSpPr>
          <p:cNvPr id="3" name="Content Placeholder 2">
            <a:extLst>
              <a:ext uri="{FF2B5EF4-FFF2-40B4-BE49-F238E27FC236}">
                <a16:creationId xmlns:a16="http://schemas.microsoft.com/office/drawing/2014/main" id="{E446567F-A3F5-4E8F-87F5-5BF66DAF25ED}"/>
              </a:ext>
            </a:extLst>
          </p:cNvPr>
          <p:cNvSpPr>
            <a:spLocks noGrp="1"/>
          </p:cNvSpPr>
          <p:nvPr>
            <p:ph sz="quarter" idx="10"/>
          </p:nvPr>
        </p:nvSpPr>
        <p:spPr>
          <a:xfrm>
            <a:off x="3811712" y="1251251"/>
            <a:ext cx="7880278" cy="5272839"/>
          </a:xfrm>
        </p:spPr>
        <p:txBody>
          <a:bodyPr>
            <a:normAutofit lnSpcReduction="10000"/>
          </a:bodyPr>
          <a:lstStyle/>
          <a:p>
            <a:pPr marL="171450" indent="-171450">
              <a:lnSpc>
                <a:spcPct val="100000"/>
              </a:lnSpc>
              <a:spcBef>
                <a:spcPts val="0"/>
              </a:spcBef>
              <a:spcAft>
                <a:spcPts val="1800"/>
              </a:spcAft>
              <a:buFont typeface="Arial" panose="020B0604020202020204" pitchFamily="34" charset="0"/>
              <a:buChar char="•"/>
            </a:pPr>
            <a:r>
              <a:rPr lang="en-US" sz="2400" dirty="0"/>
              <a:t>Language Problems (continued):</a:t>
            </a:r>
          </a:p>
          <a:p>
            <a:pPr marL="400050" lvl="1" indent="-171450">
              <a:lnSpc>
                <a:spcPct val="100000"/>
              </a:lnSpc>
              <a:spcBef>
                <a:spcPts val="0"/>
              </a:spcBef>
              <a:spcAft>
                <a:spcPts val="1800"/>
              </a:spcAft>
            </a:pPr>
            <a:r>
              <a:rPr lang="en-US" sz="2400" dirty="0"/>
              <a:t>Built-in arrays problematic</a:t>
            </a:r>
          </a:p>
          <a:p>
            <a:pPr marL="857250" lvl="2" indent="-171450">
              <a:lnSpc>
                <a:spcPct val="100000"/>
              </a:lnSpc>
              <a:spcBef>
                <a:spcPts val="0"/>
              </a:spcBef>
              <a:spcAft>
                <a:spcPts val="1800"/>
              </a:spcAft>
            </a:pPr>
            <a:r>
              <a:rPr lang="en-US" sz="2400" dirty="0"/>
              <a:t>Decay to pointer when passed</a:t>
            </a:r>
          </a:p>
          <a:p>
            <a:pPr marL="857250" lvl="2" indent="-171450">
              <a:lnSpc>
                <a:spcPct val="100000"/>
              </a:lnSpc>
              <a:spcBef>
                <a:spcPts val="0"/>
              </a:spcBef>
              <a:spcAft>
                <a:spcPts val="1800"/>
              </a:spcAft>
            </a:pPr>
            <a:r>
              <a:rPr lang="en-US" sz="2400" dirty="0"/>
              <a:t>Don’t know their own size</a:t>
            </a:r>
          </a:p>
          <a:p>
            <a:pPr marL="857250" lvl="2" indent="-171450">
              <a:lnSpc>
                <a:spcPct val="100000"/>
              </a:lnSpc>
              <a:spcBef>
                <a:spcPts val="0"/>
              </a:spcBef>
              <a:spcAft>
                <a:spcPts val="1800"/>
              </a:spcAft>
            </a:pPr>
            <a:r>
              <a:rPr lang="en-US" sz="2400" dirty="0"/>
              <a:t>Don’t really support multi-dimensioning</a:t>
            </a:r>
          </a:p>
          <a:p>
            <a:pPr marL="400050" lvl="1" indent="-171450">
              <a:lnSpc>
                <a:spcPct val="100000"/>
              </a:lnSpc>
              <a:spcBef>
                <a:spcPts val="0"/>
              </a:spcBef>
              <a:spcAft>
                <a:spcPts val="1800"/>
              </a:spcAft>
            </a:pPr>
            <a:r>
              <a:rPr lang="en-US" sz="2400" dirty="0"/>
              <a:t>C++ Templates also problematic</a:t>
            </a:r>
          </a:p>
          <a:p>
            <a:pPr marL="857250" lvl="2" indent="-171450">
              <a:lnSpc>
                <a:spcPct val="100000"/>
              </a:lnSpc>
              <a:spcBef>
                <a:spcPts val="0"/>
              </a:spcBef>
              <a:spcAft>
                <a:spcPts val="1800"/>
              </a:spcAft>
            </a:pPr>
            <a:r>
              <a:rPr lang="en-US" sz="2400" dirty="0"/>
              <a:t>Didn’t include early type checking in their design (per </a:t>
            </a:r>
            <a:r>
              <a:rPr lang="en-US" sz="2400" dirty="0" err="1"/>
              <a:t>Stroustrup</a:t>
            </a:r>
            <a:r>
              <a:rPr lang="en-US" sz="2400" dirty="0"/>
              <a:t> this wasn’t possible at the time)</a:t>
            </a:r>
          </a:p>
          <a:p>
            <a:pPr marL="400050" lvl="1" indent="-171450">
              <a:lnSpc>
                <a:spcPct val="100000"/>
              </a:lnSpc>
              <a:spcBef>
                <a:spcPts val="0"/>
              </a:spcBef>
              <a:spcAft>
                <a:spcPts val="1800"/>
              </a:spcAft>
            </a:pPr>
            <a:r>
              <a:rPr lang="en-US" sz="2400" dirty="0"/>
              <a:t>Macros are a separate system which don’t understand the language</a:t>
            </a:r>
          </a:p>
        </p:txBody>
      </p:sp>
      <p:sp>
        <p:nvSpPr>
          <p:cNvPr id="8" name="TextBox 7">
            <a:extLst>
              <a:ext uri="{FF2B5EF4-FFF2-40B4-BE49-F238E27FC236}">
                <a16:creationId xmlns:a16="http://schemas.microsoft.com/office/drawing/2014/main" id="{B4488805-C470-487F-ACB6-D7D8B57DB5A4}"/>
              </a:ext>
            </a:extLst>
          </p:cNvPr>
          <p:cNvSpPr txBox="1"/>
          <p:nvPr/>
        </p:nvSpPr>
        <p:spPr>
          <a:xfrm>
            <a:off x="256851" y="6606283"/>
            <a:ext cx="11671446" cy="246221"/>
          </a:xfrm>
          <a:prstGeom prst="rect">
            <a:avLst/>
          </a:prstGeom>
          <a:noFill/>
        </p:spPr>
        <p:txBody>
          <a:bodyPr wrap="square" rtlCol="0">
            <a:spAutoFit/>
          </a:bodyPr>
          <a:lstStyle/>
          <a:p>
            <a:r>
              <a:rPr lang="en-US" sz="1000" dirty="0"/>
              <a:t>Image Sources:  Quick Country 96.5, Fiore Group Training</a:t>
            </a:r>
          </a:p>
        </p:txBody>
      </p:sp>
      <p:pic>
        <p:nvPicPr>
          <p:cNvPr id="7" name="Picture 6">
            <a:extLst>
              <a:ext uri="{FF2B5EF4-FFF2-40B4-BE49-F238E27FC236}">
                <a16:creationId xmlns:a16="http://schemas.microsoft.com/office/drawing/2014/main" id="{807E182F-F6CD-47C3-9FE7-1159BDA9BD97}"/>
              </a:ext>
            </a:extLst>
          </p:cNvPr>
          <p:cNvPicPr>
            <a:picLocks noChangeAspect="1"/>
          </p:cNvPicPr>
          <p:nvPr/>
        </p:nvPicPr>
        <p:blipFill>
          <a:blip r:embed="rId3"/>
          <a:stretch>
            <a:fillRect/>
          </a:stretch>
        </p:blipFill>
        <p:spPr>
          <a:xfrm>
            <a:off x="141223" y="1310456"/>
            <a:ext cx="3581489" cy="2193374"/>
          </a:xfrm>
          <a:prstGeom prst="rect">
            <a:avLst/>
          </a:prstGeom>
        </p:spPr>
      </p:pic>
      <p:pic>
        <p:nvPicPr>
          <p:cNvPr id="9" name="Picture 8">
            <a:extLst>
              <a:ext uri="{FF2B5EF4-FFF2-40B4-BE49-F238E27FC236}">
                <a16:creationId xmlns:a16="http://schemas.microsoft.com/office/drawing/2014/main" id="{4F400052-FD2F-475B-8C9E-4AB2A7F5841F}"/>
              </a:ext>
            </a:extLst>
          </p:cNvPr>
          <p:cNvPicPr>
            <a:picLocks noChangeAspect="1"/>
          </p:cNvPicPr>
          <p:nvPr/>
        </p:nvPicPr>
        <p:blipFill>
          <a:blip r:embed="rId4"/>
          <a:stretch>
            <a:fillRect/>
          </a:stretch>
        </p:blipFill>
        <p:spPr>
          <a:xfrm>
            <a:off x="141224" y="3595962"/>
            <a:ext cx="3581570" cy="2589087"/>
          </a:xfrm>
          <a:prstGeom prst="rect">
            <a:avLst/>
          </a:prstGeom>
        </p:spPr>
      </p:pic>
    </p:spTree>
    <p:extLst>
      <p:ext uri="{BB962C8B-B14F-4D97-AF65-F5344CB8AC3E}">
        <p14:creationId xmlns:p14="http://schemas.microsoft.com/office/powerpoint/2010/main" val="3604570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p:txBody>
          <a:bodyPr/>
          <a:lstStyle/>
          <a:p>
            <a:r>
              <a:rPr lang="en-US" dirty="0"/>
              <a:t>Why not C/C++?</a:t>
            </a:r>
          </a:p>
        </p:txBody>
      </p:sp>
      <p:sp>
        <p:nvSpPr>
          <p:cNvPr id="3" name="Content Placeholder 2">
            <a:extLst>
              <a:ext uri="{FF2B5EF4-FFF2-40B4-BE49-F238E27FC236}">
                <a16:creationId xmlns:a16="http://schemas.microsoft.com/office/drawing/2014/main" id="{E446567F-A3F5-4E8F-87F5-5BF66DAF25ED}"/>
              </a:ext>
            </a:extLst>
          </p:cNvPr>
          <p:cNvSpPr>
            <a:spLocks noGrp="1"/>
          </p:cNvSpPr>
          <p:nvPr>
            <p:ph sz="quarter" idx="10"/>
          </p:nvPr>
        </p:nvSpPr>
        <p:spPr>
          <a:xfrm>
            <a:off x="3811712" y="1251251"/>
            <a:ext cx="7880278" cy="5272839"/>
          </a:xfrm>
        </p:spPr>
        <p:txBody>
          <a:bodyPr>
            <a:normAutofit/>
          </a:bodyPr>
          <a:lstStyle/>
          <a:p>
            <a:pPr marL="171450" indent="-171450">
              <a:lnSpc>
                <a:spcPct val="100000"/>
              </a:lnSpc>
              <a:spcBef>
                <a:spcPts val="0"/>
              </a:spcBef>
              <a:spcAft>
                <a:spcPts val="1800"/>
              </a:spcAft>
              <a:buFont typeface="Arial" panose="020B0604020202020204" pitchFamily="34" charset="0"/>
              <a:buChar char="•"/>
            </a:pPr>
            <a:r>
              <a:rPr lang="en-US" sz="2400" dirty="0"/>
              <a:t>Lack of Memory Safety</a:t>
            </a:r>
          </a:p>
          <a:p>
            <a:pPr marL="400050" lvl="1" indent="-171450">
              <a:lnSpc>
                <a:spcPct val="100000"/>
              </a:lnSpc>
              <a:spcBef>
                <a:spcPts val="0"/>
              </a:spcBef>
              <a:spcAft>
                <a:spcPts val="1800"/>
              </a:spcAft>
            </a:pPr>
            <a:r>
              <a:rPr lang="en-US" sz="2400" dirty="0"/>
              <a:t>Use after free (dangling pointer access)</a:t>
            </a:r>
          </a:p>
          <a:p>
            <a:pPr marL="400050" lvl="1" indent="-171450">
              <a:lnSpc>
                <a:spcPct val="100000"/>
              </a:lnSpc>
              <a:spcBef>
                <a:spcPts val="0"/>
              </a:spcBef>
              <a:spcAft>
                <a:spcPts val="1800"/>
              </a:spcAft>
            </a:pPr>
            <a:r>
              <a:rPr lang="en-US" sz="2400" dirty="0"/>
              <a:t>Double free/Invalid free</a:t>
            </a:r>
          </a:p>
          <a:p>
            <a:pPr marL="400050" lvl="1" indent="-171450">
              <a:lnSpc>
                <a:spcPct val="100000"/>
              </a:lnSpc>
              <a:spcBef>
                <a:spcPts val="0"/>
              </a:spcBef>
              <a:spcAft>
                <a:spcPts val="1800"/>
              </a:spcAft>
            </a:pPr>
            <a:r>
              <a:rPr lang="en-US" sz="2400" dirty="0"/>
              <a:t>Use of uninitialized memory</a:t>
            </a:r>
          </a:p>
          <a:p>
            <a:pPr marL="400050" lvl="1" indent="-171450">
              <a:lnSpc>
                <a:spcPct val="100000"/>
              </a:lnSpc>
              <a:spcBef>
                <a:spcPts val="0"/>
              </a:spcBef>
              <a:spcAft>
                <a:spcPts val="1800"/>
              </a:spcAft>
            </a:pPr>
            <a:r>
              <a:rPr lang="en-US" sz="2400" dirty="0"/>
              <a:t>Buffer overflow* (overreads/overwrites)</a:t>
            </a:r>
          </a:p>
          <a:p>
            <a:pPr marL="400050" lvl="1" indent="-171450">
              <a:lnSpc>
                <a:spcPct val="100000"/>
              </a:lnSpc>
              <a:spcBef>
                <a:spcPts val="0"/>
              </a:spcBef>
              <a:spcAft>
                <a:spcPts val="1800"/>
              </a:spcAft>
            </a:pPr>
            <a:r>
              <a:rPr lang="en-US" sz="2400" dirty="0"/>
              <a:t>Out-of-bounds access (access past end of array)</a:t>
            </a:r>
          </a:p>
          <a:p>
            <a:pPr marL="400050" lvl="1" indent="-171450">
              <a:lnSpc>
                <a:spcPct val="100000"/>
              </a:lnSpc>
              <a:spcBef>
                <a:spcPts val="0"/>
              </a:spcBef>
              <a:spcAft>
                <a:spcPts val="1800"/>
              </a:spcAft>
            </a:pPr>
            <a:r>
              <a:rPr lang="en-US" sz="2400" dirty="0"/>
              <a:t>Null pointer access (Dereferencing)</a:t>
            </a:r>
          </a:p>
          <a:p>
            <a:pPr marL="400050" lvl="1" indent="-171450">
              <a:lnSpc>
                <a:spcPct val="100000"/>
              </a:lnSpc>
              <a:spcBef>
                <a:spcPts val="0"/>
              </a:spcBef>
              <a:spcAft>
                <a:spcPts val="1800"/>
              </a:spcAft>
            </a:pPr>
            <a:r>
              <a:rPr lang="en-US" sz="2400" dirty="0"/>
              <a:t>Memory leaks (stack/heap exhaustion)</a:t>
            </a:r>
          </a:p>
          <a:p>
            <a:pPr marL="400050" lvl="1" indent="-171450">
              <a:lnSpc>
                <a:spcPct val="100000"/>
              </a:lnSpc>
              <a:spcBef>
                <a:spcPts val="0"/>
              </a:spcBef>
              <a:spcAft>
                <a:spcPts val="1800"/>
              </a:spcAft>
            </a:pPr>
            <a:r>
              <a:rPr lang="en-US" sz="2400" dirty="0"/>
              <a:t>Data races (concurrent mutable access)</a:t>
            </a:r>
          </a:p>
        </p:txBody>
      </p:sp>
      <p:sp>
        <p:nvSpPr>
          <p:cNvPr id="8" name="TextBox 7">
            <a:extLst>
              <a:ext uri="{FF2B5EF4-FFF2-40B4-BE49-F238E27FC236}">
                <a16:creationId xmlns:a16="http://schemas.microsoft.com/office/drawing/2014/main" id="{B4488805-C470-487F-ACB6-D7D8B57DB5A4}"/>
              </a:ext>
            </a:extLst>
          </p:cNvPr>
          <p:cNvSpPr txBox="1"/>
          <p:nvPr/>
        </p:nvSpPr>
        <p:spPr>
          <a:xfrm>
            <a:off x="256851" y="6606283"/>
            <a:ext cx="11671446" cy="246221"/>
          </a:xfrm>
          <a:prstGeom prst="rect">
            <a:avLst/>
          </a:prstGeom>
          <a:noFill/>
        </p:spPr>
        <p:txBody>
          <a:bodyPr wrap="square" rtlCol="0">
            <a:spAutoFit/>
          </a:bodyPr>
          <a:lstStyle/>
          <a:p>
            <a:r>
              <a:rPr lang="en-US" sz="1000" dirty="0"/>
              <a:t>Image Sources:  safetysignsupplies.co.uk, </a:t>
            </a:r>
            <a:r>
              <a:rPr lang="en-US" sz="1000" dirty="0">
                <a:hlinkClick r:id="rId3"/>
              </a:rPr>
              <a:t>https://www.fool.com/retirement/general/2015/01/13/the-time-bomb-lurking-in-your-social-security.aspx</a:t>
            </a:r>
            <a:endParaRPr lang="en-US" sz="1000" dirty="0"/>
          </a:p>
        </p:txBody>
      </p:sp>
      <p:pic>
        <p:nvPicPr>
          <p:cNvPr id="4" name="Picture 3">
            <a:extLst>
              <a:ext uri="{FF2B5EF4-FFF2-40B4-BE49-F238E27FC236}">
                <a16:creationId xmlns:a16="http://schemas.microsoft.com/office/drawing/2014/main" id="{323CE9F1-9B7F-4A3B-913A-6DBC6A0B7427}"/>
              </a:ext>
            </a:extLst>
          </p:cNvPr>
          <p:cNvPicPr>
            <a:picLocks noChangeAspect="1"/>
          </p:cNvPicPr>
          <p:nvPr/>
        </p:nvPicPr>
        <p:blipFill>
          <a:blip r:embed="rId4"/>
          <a:stretch>
            <a:fillRect/>
          </a:stretch>
        </p:blipFill>
        <p:spPr>
          <a:xfrm>
            <a:off x="452120" y="3726946"/>
            <a:ext cx="3157537" cy="2843212"/>
          </a:xfrm>
          <a:prstGeom prst="rect">
            <a:avLst/>
          </a:prstGeom>
        </p:spPr>
      </p:pic>
      <p:pic>
        <p:nvPicPr>
          <p:cNvPr id="6" name="Picture 5">
            <a:extLst>
              <a:ext uri="{FF2B5EF4-FFF2-40B4-BE49-F238E27FC236}">
                <a16:creationId xmlns:a16="http://schemas.microsoft.com/office/drawing/2014/main" id="{378B9C62-F64B-4E2B-825A-F1F9778A9D04}"/>
              </a:ext>
            </a:extLst>
          </p:cNvPr>
          <p:cNvPicPr>
            <a:picLocks noChangeAspect="1"/>
          </p:cNvPicPr>
          <p:nvPr/>
        </p:nvPicPr>
        <p:blipFill>
          <a:blip r:embed="rId5"/>
          <a:stretch>
            <a:fillRect/>
          </a:stretch>
        </p:blipFill>
        <p:spPr>
          <a:xfrm>
            <a:off x="653303" y="1251251"/>
            <a:ext cx="2755170" cy="2442222"/>
          </a:xfrm>
          <a:prstGeom prst="rect">
            <a:avLst/>
          </a:prstGeom>
        </p:spPr>
      </p:pic>
    </p:spTree>
    <p:extLst>
      <p:ext uri="{BB962C8B-B14F-4D97-AF65-F5344CB8AC3E}">
        <p14:creationId xmlns:p14="http://schemas.microsoft.com/office/powerpoint/2010/main" val="311234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src-blog.microsoft.com/wp-content/uploads/2019/07/graph-1024x398.png">
            <a:extLst>
              <a:ext uri="{FF2B5EF4-FFF2-40B4-BE49-F238E27FC236}">
                <a16:creationId xmlns:a16="http://schemas.microsoft.com/office/drawing/2014/main" id="{F2E488E2-9EA9-4A3C-BF19-B34C5F0C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64" y="3226085"/>
            <a:ext cx="8650242" cy="33621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p:txBody>
          <a:bodyPr/>
          <a:lstStyle/>
          <a:p>
            <a:r>
              <a:rPr lang="en-US" dirty="0"/>
              <a:t>Why does memory safety matter?</a:t>
            </a:r>
          </a:p>
        </p:txBody>
      </p:sp>
      <p:sp>
        <p:nvSpPr>
          <p:cNvPr id="3" name="Content Placeholder 2">
            <a:extLst>
              <a:ext uri="{FF2B5EF4-FFF2-40B4-BE49-F238E27FC236}">
                <a16:creationId xmlns:a16="http://schemas.microsoft.com/office/drawing/2014/main" id="{E446567F-A3F5-4E8F-87F5-5BF66DAF25ED}"/>
              </a:ext>
            </a:extLst>
          </p:cNvPr>
          <p:cNvSpPr>
            <a:spLocks noGrp="1"/>
          </p:cNvSpPr>
          <p:nvPr>
            <p:ph sz="quarter" idx="10"/>
          </p:nvPr>
        </p:nvSpPr>
        <p:spPr>
          <a:xfrm>
            <a:off x="521207" y="1232898"/>
            <a:ext cx="11407090" cy="2311685"/>
          </a:xfrm>
        </p:spPr>
        <p:txBody>
          <a:bodyPr>
            <a:normAutofit/>
          </a:bodyPr>
          <a:lstStyle/>
          <a:p>
            <a:pPr>
              <a:lnSpc>
                <a:spcPct val="100000"/>
              </a:lnSpc>
              <a:spcBef>
                <a:spcPts val="0"/>
              </a:spcBef>
            </a:pPr>
            <a:r>
              <a:rPr lang="en-US" sz="2400" dirty="0"/>
              <a:t>"The majority of vulnerabilities fixed and with a CVE assigned are caused by developers inadvertently inserting memory corruption bugs into their C and C++ code.”</a:t>
            </a:r>
          </a:p>
          <a:p>
            <a:pPr>
              <a:lnSpc>
                <a:spcPct val="100000"/>
              </a:lnSpc>
              <a:spcBef>
                <a:spcPts val="0"/>
              </a:spcBef>
            </a:pPr>
            <a:r>
              <a:rPr lang="en-US" sz="2400" dirty="0"/>
              <a:t>“As Microsoft increases its code base and uses more Open Source Software in its code, this problem isn't getting better, it's getting worse."</a:t>
            </a:r>
          </a:p>
        </p:txBody>
      </p:sp>
      <p:sp>
        <p:nvSpPr>
          <p:cNvPr id="8" name="TextBox 7">
            <a:extLst>
              <a:ext uri="{FF2B5EF4-FFF2-40B4-BE49-F238E27FC236}">
                <a16:creationId xmlns:a16="http://schemas.microsoft.com/office/drawing/2014/main" id="{B4488805-C470-487F-ACB6-D7D8B57DB5A4}"/>
              </a:ext>
            </a:extLst>
          </p:cNvPr>
          <p:cNvSpPr txBox="1"/>
          <p:nvPr/>
        </p:nvSpPr>
        <p:spPr>
          <a:xfrm>
            <a:off x="256851" y="6606283"/>
            <a:ext cx="11671446" cy="246221"/>
          </a:xfrm>
          <a:prstGeom prst="rect">
            <a:avLst/>
          </a:prstGeom>
          <a:noFill/>
        </p:spPr>
        <p:txBody>
          <a:bodyPr wrap="square" rtlCol="0">
            <a:spAutoFit/>
          </a:bodyPr>
          <a:lstStyle/>
          <a:p>
            <a:r>
              <a:rPr lang="en-US" sz="1000" dirty="0"/>
              <a:t>Image Source: </a:t>
            </a:r>
            <a:r>
              <a:rPr lang="en-US" sz="1000" dirty="0">
                <a:hlinkClick r:id="rId4"/>
              </a:rPr>
              <a:t>https://msrc-blog.microsoft.com/2019/07/16/a-proactive-approach-to-more-secure-code/</a:t>
            </a:r>
            <a:endParaRPr lang="en-US" sz="1000" dirty="0"/>
          </a:p>
        </p:txBody>
      </p:sp>
      <p:sp>
        <p:nvSpPr>
          <p:cNvPr id="5" name="TextBox 4">
            <a:extLst>
              <a:ext uri="{FF2B5EF4-FFF2-40B4-BE49-F238E27FC236}">
                <a16:creationId xmlns:a16="http://schemas.microsoft.com/office/drawing/2014/main" id="{FC8711D4-2CBD-4CC4-BF8F-D62AAC19D474}"/>
              </a:ext>
            </a:extLst>
          </p:cNvPr>
          <p:cNvSpPr txBox="1"/>
          <p:nvPr/>
        </p:nvSpPr>
        <p:spPr>
          <a:xfrm>
            <a:off x="8825506" y="3616493"/>
            <a:ext cx="2804845" cy="1938992"/>
          </a:xfrm>
          <a:prstGeom prst="rect">
            <a:avLst/>
          </a:prstGeom>
          <a:noFill/>
        </p:spPr>
        <p:txBody>
          <a:bodyPr wrap="square" rtlCol="0">
            <a:spAutoFit/>
          </a:bodyPr>
          <a:lstStyle/>
          <a:p>
            <a:r>
              <a:rPr lang="en-US" sz="2000" dirty="0"/>
              <a:t>- Gavin Thomas, principal security engineering manager at the Microsoft Security Response Center (MSRC)</a:t>
            </a:r>
          </a:p>
        </p:txBody>
      </p:sp>
    </p:spTree>
    <p:extLst>
      <p:ext uri="{BB962C8B-B14F-4D97-AF65-F5344CB8AC3E}">
        <p14:creationId xmlns:p14="http://schemas.microsoft.com/office/powerpoint/2010/main" val="1940874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4A09-7F36-4329-8958-A8A5AFB053F0}"/>
              </a:ext>
            </a:extLst>
          </p:cNvPr>
          <p:cNvSpPr>
            <a:spLocks noGrp="1"/>
          </p:cNvSpPr>
          <p:nvPr>
            <p:ph type="title"/>
          </p:nvPr>
        </p:nvSpPr>
        <p:spPr>
          <a:xfrm>
            <a:off x="521207" y="448056"/>
            <a:ext cx="11098865" cy="640080"/>
          </a:xfrm>
        </p:spPr>
        <p:txBody>
          <a:bodyPr>
            <a:normAutofit/>
          </a:bodyPr>
          <a:lstStyle/>
          <a:p>
            <a:r>
              <a:rPr lang="en-US" dirty="0"/>
              <a:t>Thoughts on turning Systems Programmers into Security Experts</a:t>
            </a:r>
          </a:p>
        </p:txBody>
      </p:sp>
      <p:pic>
        <p:nvPicPr>
          <p:cNvPr id="4" name="Picture 3">
            <a:extLst>
              <a:ext uri="{FF2B5EF4-FFF2-40B4-BE49-F238E27FC236}">
                <a16:creationId xmlns:a16="http://schemas.microsoft.com/office/drawing/2014/main" id="{52B60917-15AF-4410-9706-0C0F541FB034}"/>
              </a:ext>
            </a:extLst>
          </p:cNvPr>
          <p:cNvPicPr>
            <a:picLocks noChangeAspect="1"/>
          </p:cNvPicPr>
          <p:nvPr/>
        </p:nvPicPr>
        <p:blipFill>
          <a:blip r:embed="rId3"/>
          <a:stretch>
            <a:fillRect/>
          </a:stretch>
        </p:blipFill>
        <p:spPr>
          <a:xfrm>
            <a:off x="3133725" y="2733078"/>
            <a:ext cx="5924550" cy="3857625"/>
          </a:xfrm>
          <a:prstGeom prst="rect">
            <a:avLst/>
          </a:prstGeom>
        </p:spPr>
      </p:pic>
      <p:sp>
        <p:nvSpPr>
          <p:cNvPr id="5" name="TextBox 4">
            <a:extLst>
              <a:ext uri="{FF2B5EF4-FFF2-40B4-BE49-F238E27FC236}">
                <a16:creationId xmlns:a16="http://schemas.microsoft.com/office/drawing/2014/main" id="{9213DD3D-2F39-4391-AE9D-8EE8C12FCD49}"/>
              </a:ext>
            </a:extLst>
          </p:cNvPr>
          <p:cNvSpPr txBox="1"/>
          <p:nvPr/>
        </p:nvSpPr>
        <p:spPr>
          <a:xfrm>
            <a:off x="606175" y="1294544"/>
            <a:ext cx="11098865" cy="135421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t>Listening to security experts – things have not improved, the same mistakes are repeatedly made</a:t>
            </a:r>
          </a:p>
          <a:p>
            <a:pPr marL="342900" indent="-342900">
              <a:spcAft>
                <a:spcPts val="1200"/>
              </a:spcAft>
              <a:buFont typeface="Arial" panose="020B0604020202020204" pitchFamily="34" charset="0"/>
              <a:buChar char="•"/>
            </a:pPr>
            <a:r>
              <a:rPr lang="en-US" sz="2400" dirty="0"/>
              <a:t>Perhaps a better solution is security by default</a:t>
            </a:r>
          </a:p>
        </p:txBody>
      </p:sp>
      <p:sp>
        <p:nvSpPr>
          <p:cNvPr id="6" name="TextBox 5">
            <a:extLst>
              <a:ext uri="{FF2B5EF4-FFF2-40B4-BE49-F238E27FC236}">
                <a16:creationId xmlns:a16="http://schemas.microsoft.com/office/drawing/2014/main" id="{F21174A6-DE72-47F4-AC82-DA3D8B481810}"/>
              </a:ext>
            </a:extLst>
          </p:cNvPr>
          <p:cNvSpPr txBox="1"/>
          <p:nvPr/>
        </p:nvSpPr>
        <p:spPr>
          <a:xfrm>
            <a:off x="256851" y="6606283"/>
            <a:ext cx="11671446" cy="246221"/>
          </a:xfrm>
          <a:prstGeom prst="rect">
            <a:avLst/>
          </a:prstGeom>
          <a:noFill/>
        </p:spPr>
        <p:txBody>
          <a:bodyPr wrap="square" rtlCol="0">
            <a:spAutoFit/>
          </a:bodyPr>
          <a:lstStyle/>
          <a:p>
            <a:r>
              <a:rPr lang="en-US" sz="1000" dirty="0"/>
              <a:t>Image Source: </a:t>
            </a:r>
            <a:r>
              <a:rPr lang="en-US" sz="1000" dirty="0">
                <a:hlinkClick r:id="rId4"/>
              </a:rPr>
              <a:t>https://jamesclear.com/environment-design-organ-donation</a:t>
            </a:r>
            <a:endParaRPr lang="en-US" sz="1000" dirty="0"/>
          </a:p>
        </p:txBody>
      </p:sp>
    </p:spTree>
    <p:extLst>
      <p:ext uri="{BB962C8B-B14F-4D97-AF65-F5344CB8AC3E}">
        <p14:creationId xmlns:p14="http://schemas.microsoft.com/office/powerpoint/2010/main" val="81067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1D55-D4CB-4CA5-8ABD-0DC05423AA0A}"/>
              </a:ext>
            </a:extLst>
          </p:cNvPr>
          <p:cNvSpPr>
            <a:spLocks noGrp="1"/>
          </p:cNvSpPr>
          <p:nvPr>
            <p:ph type="title"/>
          </p:nvPr>
        </p:nvSpPr>
        <p:spPr/>
        <p:txBody>
          <a:bodyPr/>
          <a:lstStyle/>
          <a:p>
            <a:r>
              <a:rPr lang="en-US" dirty="0"/>
              <a:t>Just Use Memory Safe Languages?</a:t>
            </a:r>
          </a:p>
        </p:txBody>
      </p:sp>
      <p:pic>
        <p:nvPicPr>
          <p:cNvPr id="4" name="Content Placeholder 3">
            <a:extLst>
              <a:ext uri="{FF2B5EF4-FFF2-40B4-BE49-F238E27FC236}">
                <a16:creationId xmlns:a16="http://schemas.microsoft.com/office/drawing/2014/main" id="{95AD3461-2131-4B59-92DD-69A82A55EF30}"/>
              </a:ext>
            </a:extLst>
          </p:cNvPr>
          <p:cNvPicPr>
            <a:picLocks noGrp="1" noChangeAspect="1"/>
          </p:cNvPicPr>
          <p:nvPr>
            <p:ph sz="quarter" idx="10"/>
          </p:nvPr>
        </p:nvPicPr>
        <p:blipFill>
          <a:blip r:embed="rId3"/>
          <a:stretch>
            <a:fillRect/>
          </a:stretch>
        </p:blipFill>
        <p:spPr>
          <a:xfrm>
            <a:off x="262353" y="2480067"/>
            <a:ext cx="4416425" cy="2484239"/>
          </a:xfrm>
          <a:prstGeom prst="rect">
            <a:avLst/>
          </a:prstGeom>
        </p:spPr>
      </p:pic>
      <p:sp>
        <p:nvSpPr>
          <p:cNvPr id="5" name="TextBox 4">
            <a:extLst>
              <a:ext uri="{FF2B5EF4-FFF2-40B4-BE49-F238E27FC236}">
                <a16:creationId xmlns:a16="http://schemas.microsoft.com/office/drawing/2014/main" id="{BFFAE211-04AA-4847-9D70-CD315C2149A1}"/>
              </a:ext>
            </a:extLst>
          </p:cNvPr>
          <p:cNvSpPr txBox="1"/>
          <p:nvPr/>
        </p:nvSpPr>
        <p:spPr>
          <a:xfrm>
            <a:off x="534257" y="1571944"/>
            <a:ext cx="3821987" cy="830997"/>
          </a:xfrm>
          <a:prstGeom prst="rect">
            <a:avLst/>
          </a:prstGeom>
          <a:noFill/>
        </p:spPr>
        <p:txBody>
          <a:bodyPr wrap="square" rtlCol="0">
            <a:spAutoFit/>
          </a:bodyPr>
          <a:lstStyle/>
          <a:p>
            <a:r>
              <a:rPr lang="en-US" sz="2400" dirty="0"/>
              <a:t>The Computer Language Benchmarks Game</a:t>
            </a:r>
          </a:p>
        </p:txBody>
      </p:sp>
      <p:sp>
        <p:nvSpPr>
          <p:cNvPr id="6" name="TextBox 5">
            <a:extLst>
              <a:ext uri="{FF2B5EF4-FFF2-40B4-BE49-F238E27FC236}">
                <a16:creationId xmlns:a16="http://schemas.microsoft.com/office/drawing/2014/main" id="{9E07D192-7528-4B51-889B-C10E091B4EEA}"/>
              </a:ext>
            </a:extLst>
          </p:cNvPr>
          <p:cNvSpPr txBox="1"/>
          <p:nvPr/>
        </p:nvSpPr>
        <p:spPr>
          <a:xfrm>
            <a:off x="256851" y="6606283"/>
            <a:ext cx="11671446" cy="246221"/>
          </a:xfrm>
          <a:prstGeom prst="rect">
            <a:avLst/>
          </a:prstGeom>
          <a:noFill/>
        </p:spPr>
        <p:txBody>
          <a:bodyPr wrap="square" rtlCol="0">
            <a:spAutoFit/>
          </a:bodyPr>
          <a:lstStyle/>
          <a:p>
            <a:r>
              <a:rPr lang="en-US" sz="1000" dirty="0"/>
              <a:t>Image Source: </a:t>
            </a:r>
            <a:r>
              <a:rPr lang="en-US" sz="1000" dirty="0">
                <a:hlinkClick r:id="rId4"/>
              </a:rPr>
              <a:t>https://benchmarksgame-team.pages.debian.net/benchmarksgame/which-programs-are-fastest.html</a:t>
            </a:r>
            <a:endParaRPr lang="en-US" sz="1000" dirty="0"/>
          </a:p>
        </p:txBody>
      </p:sp>
      <p:sp>
        <p:nvSpPr>
          <p:cNvPr id="7" name="TextBox 6">
            <a:extLst>
              <a:ext uri="{FF2B5EF4-FFF2-40B4-BE49-F238E27FC236}">
                <a16:creationId xmlns:a16="http://schemas.microsoft.com/office/drawing/2014/main" id="{858E7EFE-0498-4612-A565-1F754E74F0F6}"/>
              </a:ext>
            </a:extLst>
          </p:cNvPr>
          <p:cNvSpPr txBox="1"/>
          <p:nvPr/>
        </p:nvSpPr>
        <p:spPr>
          <a:xfrm>
            <a:off x="4777483" y="1273996"/>
            <a:ext cx="6877119" cy="4847481"/>
          </a:xfrm>
          <a:prstGeom prst="rect">
            <a:avLst/>
          </a:prstGeom>
          <a:noFill/>
        </p:spPr>
        <p:txBody>
          <a:bodyPr wrap="square" rtlCol="0">
            <a:spAutoFit/>
          </a:bodyPr>
          <a:lstStyle/>
          <a:p>
            <a:pPr marL="342900" indent="-342900">
              <a:spcAft>
                <a:spcPts val="1800"/>
              </a:spcAft>
              <a:buFont typeface="Arial" panose="020B0604020202020204" pitchFamily="34" charset="0"/>
              <a:buChar char="•"/>
            </a:pPr>
            <a:r>
              <a:rPr lang="en-US" sz="2400" dirty="0"/>
              <a:t>Languages like C# and Java can work well in many contexts, but not all.</a:t>
            </a:r>
          </a:p>
          <a:p>
            <a:pPr marL="342900" indent="-342900">
              <a:spcAft>
                <a:spcPts val="1800"/>
              </a:spcAft>
              <a:buFont typeface="Arial" panose="020B0604020202020204" pitchFamily="34" charset="0"/>
              <a:buChar char="•"/>
            </a:pPr>
            <a:r>
              <a:rPr lang="en-US" sz="2400" dirty="0"/>
              <a:t>Microsoft tried to rewrite the Windows shell, making extensive use of C# and Windows Presentation Foundation, for the first attempt at Windows Vista.</a:t>
            </a:r>
          </a:p>
          <a:p>
            <a:pPr marL="800100" lvl="1" indent="-342900">
              <a:spcAft>
                <a:spcPts val="1800"/>
              </a:spcAft>
              <a:buFont typeface="Arial" panose="020B0604020202020204" pitchFamily="34" charset="0"/>
              <a:buChar char="•"/>
            </a:pPr>
            <a:r>
              <a:rPr lang="en-US" sz="2400" dirty="0"/>
              <a:t>The result was impossibly slow and the company made a famous "reset" back towards native code in 2004.</a:t>
            </a:r>
          </a:p>
          <a:p>
            <a:pPr marL="342900" indent="-342900">
              <a:spcAft>
                <a:spcPts val="1800"/>
              </a:spcAft>
              <a:buFont typeface="Arial" panose="020B0604020202020204" pitchFamily="34" charset="0"/>
              <a:buChar char="•"/>
            </a:pPr>
            <a:r>
              <a:rPr lang="en-US" sz="2400" dirty="0"/>
              <a:t>As shown to the left, C# and Java tend to be about twice as slow compared to C/C++</a:t>
            </a:r>
          </a:p>
        </p:txBody>
      </p:sp>
    </p:spTree>
    <p:extLst>
      <p:ext uri="{BB962C8B-B14F-4D97-AF65-F5344CB8AC3E}">
        <p14:creationId xmlns:p14="http://schemas.microsoft.com/office/powerpoint/2010/main" val="391761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Thoughts on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a:spcBef>
                <a:spcPts val="0"/>
              </a:spcBef>
              <a:spcAft>
                <a:spcPts val="0"/>
              </a:spcAft>
            </a:pPr>
            <a:r>
              <a:rPr lang="en-US" sz="2400" dirty="0"/>
              <a:t>“C++ is a great language as long as you don’t make any mistakes</a:t>
            </a:r>
          </a:p>
          <a:p>
            <a:pPr>
              <a:spcBef>
                <a:spcPts val="0"/>
              </a:spcBef>
            </a:pPr>
            <a:r>
              <a:rPr lang="en-US" sz="2400" dirty="0"/>
              <a:t> – no pressure!”</a:t>
            </a:r>
          </a:p>
          <a:p>
            <a:pPr>
              <a:spcBef>
                <a:spcPts val="0"/>
              </a:spcBef>
            </a:pPr>
            <a:r>
              <a:rPr lang="en-US" sz="2400" dirty="0"/>
              <a:t>"Rather than investing in more and more tools and training and vulnerability fixes, what about a development language where they can't introduce memory safety issues into their feature work in the first place?"  - Microsoft Security Response Center</a:t>
            </a:r>
          </a:p>
          <a:p>
            <a:pPr>
              <a:spcBef>
                <a:spcPts val="0"/>
              </a:spcBef>
            </a:pPr>
            <a:r>
              <a:rPr lang="en-US" sz="2400" dirty="0"/>
              <a:t>"If only developers could have all the memory security guarantees of languages like .NET C# combined with all the efficiencies of C++.  Maybe we can with Rust." - Microsoft Security Response Center</a:t>
            </a:r>
          </a:p>
        </p:txBody>
      </p:sp>
      <p:pic>
        <p:nvPicPr>
          <p:cNvPr id="4" name="Picture 3">
            <a:extLst>
              <a:ext uri="{FF2B5EF4-FFF2-40B4-BE49-F238E27FC236}">
                <a16:creationId xmlns:a16="http://schemas.microsoft.com/office/drawing/2014/main" id="{DC5649FC-247A-486F-9874-7B9291ECB0BB}"/>
              </a:ext>
            </a:extLst>
          </p:cNvPr>
          <p:cNvPicPr>
            <a:picLocks noChangeAspect="1"/>
          </p:cNvPicPr>
          <p:nvPr/>
        </p:nvPicPr>
        <p:blipFill>
          <a:blip r:embed="rId3"/>
          <a:stretch>
            <a:fillRect/>
          </a:stretch>
        </p:blipFill>
        <p:spPr>
          <a:xfrm>
            <a:off x="9753600" y="-2256"/>
            <a:ext cx="2438400" cy="2143125"/>
          </a:xfrm>
          <a:prstGeom prst="rect">
            <a:avLst/>
          </a:prstGeom>
        </p:spPr>
      </p:pic>
      <p:sp>
        <p:nvSpPr>
          <p:cNvPr id="5" name="TextBox 4">
            <a:extLst>
              <a:ext uri="{FF2B5EF4-FFF2-40B4-BE49-F238E27FC236}">
                <a16:creationId xmlns:a16="http://schemas.microsoft.com/office/drawing/2014/main" id="{8E26B2F3-60A9-4F48-BE08-8CD160FF374A}"/>
              </a:ext>
            </a:extLst>
          </p:cNvPr>
          <p:cNvSpPr txBox="1"/>
          <p:nvPr/>
        </p:nvSpPr>
        <p:spPr>
          <a:xfrm>
            <a:off x="256851" y="6606283"/>
            <a:ext cx="11671446" cy="246221"/>
          </a:xfrm>
          <a:prstGeom prst="rect">
            <a:avLst/>
          </a:prstGeom>
          <a:noFill/>
        </p:spPr>
        <p:txBody>
          <a:bodyPr wrap="square" rtlCol="0">
            <a:spAutoFit/>
          </a:bodyPr>
          <a:lstStyle/>
          <a:p>
            <a:r>
              <a:rPr lang="en-US" sz="1000" dirty="0"/>
              <a:t>Image Source:  </a:t>
            </a:r>
            <a:r>
              <a:rPr lang="en-US" sz="1000" dirty="0">
                <a:hlinkClick r:id="rId4"/>
              </a:rPr>
              <a:t>https://luckybjj.com/should-i-lose-weight-before-starting-jiu-jitsu/person-thinking-png-hd-thinking-man-png-png-person-thinking-1169/</a:t>
            </a:r>
            <a:endParaRPr lang="en-US" sz="1000" dirty="0"/>
          </a:p>
        </p:txBody>
      </p:sp>
    </p:spTree>
    <p:extLst>
      <p:ext uri="{BB962C8B-B14F-4D97-AF65-F5344CB8AC3E}">
        <p14:creationId xmlns:p14="http://schemas.microsoft.com/office/powerpoint/2010/main" val="321390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Developing in C/C++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marL="342900" indent="-342900">
              <a:lnSpc>
                <a:spcPct val="100000"/>
              </a:lnSpc>
              <a:spcBef>
                <a:spcPts val="0"/>
              </a:spcBef>
              <a:spcAft>
                <a:spcPts val="2400"/>
              </a:spcAft>
              <a:buFont typeface="Arial" panose="020B0604020202020204" pitchFamily="34" charset="0"/>
              <a:buChar char="•"/>
            </a:pPr>
            <a:r>
              <a:rPr lang="en-US" sz="2400" dirty="0"/>
              <a:t>Standard joke about C/C++ from programmers in other languages:</a:t>
            </a:r>
          </a:p>
          <a:p>
            <a:pPr marL="571500" lvl="1" indent="-342900">
              <a:lnSpc>
                <a:spcPct val="100000"/>
              </a:lnSpc>
              <a:spcBef>
                <a:spcPts val="0"/>
              </a:spcBef>
              <a:spcAft>
                <a:spcPts val="2400"/>
              </a:spcAft>
            </a:pPr>
            <a:r>
              <a:rPr lang="en-US" sz="2400" dirty="0"/>
              <a:t>Segmentation fault (core dumped) – good luck</a:t>
            </a:r>
          </a:p>
          <a:p>
            <a:pPr marL="342900" indent="-342900">
              <a:lnSpc>
                <a:spcPct val="100000"/>
              </a:lnSpc>
              <a:spcBef>
                <a:spcPts val="0"/>
              </a:spcBef>
              <a:spcAft>
                <a:spcPts val="2400"/>
              </a:spcAft>
              <a:buFont typeface="Arial" panose="020B0604020202020204" pitchFamily="34" charset="0"/>
              <a:buChar char="•"/>
            </a:pPr>
            <a:r>
              <a:rPr lang="en-US" sz="2400" dirty="0"/>
              <a:t>When a program crashes:</a:t>
            </a:r>
          </a:p>
          <a:p>
            <a:pPr marL="571500" lvl="1" indent="-342900">
              <a:lnSpc>
                <a:spcPct val="100000"/>
              </a:lnSpc>
              <a:spcBef>
                <a:spcPts val="0"/>
              </a:spcBef>
              <a:spcAft>
                <a:spcPts val="2400"/>
              </a:spcAft>
            </a:pPr>
            <a:r>
              <a:rPr lang="en-US" sz="2400" dirty="0"/>
              <a:t>No stack trace</a:t>
            </a:r>
          </a:p>
          <a:p>
            <a:pPr marL="571500" lvl="1" indent="-342900">
              <a:lnSpc>
                <a:spcPct val="100000"/>
              </a:lnSpc>
              <a:spcBef>
                <a:spcPts val="0"/>
              </a:spcBef>
              <a:spcAft>
                <a:spcPts val="2400"/>
              </a:spcAft>
            </a:pPr>
            <a:r>
              <a:rPr lang="en-US" sz="2400" dirty="0"/>
              <a:t>No guarantee of memory integrity</a:t>
            </a:r>
          </a:p>
          <a:p>
            <a:pPr marL="571500" lvl="1" indent="-342900">
              <a:lnSpc>
                <a:spcPct val="100000"/>
              </a:lnSpc>
              <a:spcBef>
                <a:spcPts val="0"/>
              </a:spcBef>
              <a:spcAft>
                <a:spcPts val="2400"/>
              </a:spcAft>
            </a:pPr>
            <a:r>
              <a:rPr lang="en-US" sz="2400" dirty="0"/>
              <a:t>Often you have little idea where the problem is</a:t>
            </a:r>
          </a:p>
          <a:p>
            <a:pPr marL="342900" indent="-342900">
              <a:lnSpc>
                <a:spcPct val="100000"/>
              </a:lnSpc>
              <a:spcBef>
                <a:spcPts val="0"/>
              </a:spcBef>
              <a:spcAft>
                <a:spcPts val="2400"/>
              </a:spcAft>
              <a:buFont typeface="Arial" panose="020B0604020202020204" pitchFamily="34" charset="0"/>
              <a:buChar char="•"/>
            </a:pPr>
            <a:r>
              <a:rPr lang="en-US" sz="2400" dirty="0"/>
              <a:t>Assumption is you have excellent tooling and superb debugging skills</a:t>
            </a:r>
          </a:p>
        </p:txBody>
      </p:sp>
      <p:pic>
        <p:nvPicPr>
          <p:cNvPr id="4" name="Picture 3">
            <a:extLst>
              <a:ext uri="{FF2B5EF4-FFF2-40B4-BE49-F238E27FC236}">
                <a16:creationId xmlns:a16="http://schemas.microsoft.com/office/drawing/2014/main" id="{013B8A2C-C7A0-4D24-AFB3-BCB24AF458B4}"/>
              </a:ext>
            </a:extLst>
          </p:cNvPr>
          <p:cNvPicPr>
            <a:picLocks noChangeAspect="1"/>
          </p:cNvPicPr>
          <p:nvPr/>
        </p:nvPicPr>
        <p:blipFill>
          <a:blip r:embed="rId2"/>
          <a:stretch>
            <a:fillRect/>
          </a:stretch>
        </p:blipFill>
        <p:spPr>
          <a:xfrm>
            <a:off x="8158480" y="2465387"/>
            <a:ext cx="3048000" cy="2028825"/>
          </a:xfrm>
          <a:prstGeom prst="rect">
            <a:avLst/>
          </a:prstGeom>
        </p:spPr>
      </p:pic>
      <p:sp>
        <p:nvSpPr>
          <p:cNvPr id="5" name="TextBox 4">
            <a:extLst>
              <a:ext uri="{FF2B5EF4-FFF2-40B4-BE49-F238E27FC236}">
                <a16:creationId xmlns:a16="http://schemas.microsoft.com/office/drawing/2014/main" id="{04625D2F-CC84-4808-B8D8-F59D56657DD6}"/>
              </a:ext>
            </a:extLst>
          </p:cNvPr>
          <p:cNvSpPr txBox="1"/>
          <p:nvPr/>
        </p:nvSpPr>
        <p:spPr>
          <a:xfrm>
            <a:off x="256851" y="6606283"/>
            <a:ext cx="11671446" cy="246221"/>
          </a:xfrm>
          <a:prstGeom prst="rect">
            <a:avLst/>
          </a:prstGeom>
          <a:noFill/>
        </p:spPr>
        <p:txBody>
          <a:bodyPr wrap="square" rtlCol="0">
            <a:spAutoFit/>
          </a:bodyPr>
          <a:lstStyle/>
          <a:p>
            <a:r>
              <a:rPr lang="en-US" sz="1000" dirty="0"/>
              <a:t>Image Source:  </a:t>
            </a:r>
            <a:r>
              <a:rPr lang="en-US" sz="1000" dirty="0">
                <a:hlinkClick r:id="rId3"/>
              </a:rPr>
              <a:t>https://www.ministrymatters.com/all/entry/4068/7-of-the-most-frustrating-things-pastors-experience</a:t>
            </a:r>
            <a:endParaRPr lang="en-US" sz="1000" dirty="0"/>
          </a:p>
        </p:txBody>
      </p:sp>
    </p:spTree>
    <p:extLst>
      <p:ext uri="{BB962C8B-B14F-4D97-AF65-F5344CB8AC3E}">
        <p14:creationId xmlns:p14="http://schemas.microsoft.com/office/powerpoint/2010/main" val="157457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Assumptions about Performance Critical Code</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marL="342900" indent="-342900">
              <a:lnSpc>
                <a:spcPct val="100000"/>
              </a:lnSpc>
              <a:spcBef>
                <a:spcPts val="0"/>
              </a:spcBef>
              <a:spcAft>
                <a:spcPts val="3000"/>
              </a:spcAft>
              <a:buFont typeface="Arial" panose="020B0604020202020204" pitchFamily="34" charset="0"/>
              <a:buChar char="•"/>
            </a:pPr>
            <a:r>
              <a:rPr lang="en-US" sz="2400" dirty="0"/>
              <a:t>Must be native (compiled into machine code)</a:t>
            </a:r>
          </a:p>
          <a:p>
            <a:pPr marL="342900" indent="-342900">
              <a:lnSpc>
                <a:spcPct val="100000"/>
              </a:lnSpc>
              <a:spcBef>
                <a:spcPts val="0"/>
              </a:spcBef>
              <a:spcAft>
                <a:spcPts val="3000"/>
              </a:spcAft>
              <a:buFont typeface="Arial" panose="020B0604020202020204" pitchFamily="34" charset="0"/>
              <a:buChar char="•"/>
            </a:pPr>
            <a:r>
              <a:rPr lang="en-US" sz="2400" dirty="0"/>
              <a:t>Cannot use a Garbage Collector (GC) – results in non-deterministic performance when GC runs</a:t>
            </a:r>
          </a:p>
          <a:p>
            <a:pPr marL="342900" indent="-342900">
              <a:lnSpc>
                <a:spcPct val="100000"/>
              </a:lnSpc>
              <a:spcBef>
                <a:spcPts val="0"/>
              </a:spcBef>
              <a:spcAft>
                <a:spcPts val="3000"/>
              </a:spcAft>
              <a:buFont typeface="Arial" panose="020B0604020202020204" pitchFamily="34" charset="0"/>
              <a:buChar char="•"/>
            </a:pPr>
            <a:r>
              <a:rPr lang="en-US" sz="2400" dirty="0"/>
              <a:t>Must use manual memory management – consequence of no GC</a:t>
            </a:r>
          </a:p>
          <a:p>
            <a:pPr marL="342900" indent="-342900">
              <a:lnSpc>
                <a:spcPct val="100000"/>
              </a:lnSpc>
              <a:spcBef>
                <a:spcPts val="0"/>
              </a:spcBef>
              <a:spcAft>
                <a:spcPts val="3000"/>
              </a:spcAft>
              <a:buFont typeface="Arial" panose="020B0604020202020204" pitchFamily="34" charset="0"/>
              <a:buChar char="•"/>
            </a:pPr>
            <a:r>
              <a:rPr lang="en-US" sz="2400" dirty="0"/>
              <a:t>Rules out most programming languages besides C/C++</a:t>
            </a:r>
          </a:p>
          <a:p>
            <a:pPr marL="571500" lvl="1" indent="-342900">
              <a:lnSpc>
                <a:spcPct val="100000"/>
              </a:lnSpc>
              <a:spcBef>
                <a:spcPts val="0"/>
              </a:spcBef>
              <a:spcAft>
                <a:spcPts val="3000"/>
              </a:spcAft>
            </a:pPr>
            <a:r>
              <a:rPr lang="en-US" sz="2400" dirty="0"/>
              <a:t>There are languages like D, but they have not				 become mainstream</a:t>
            </a:r>
          </a:p>
        </p:txBody>
      </p:sp>
      <p:pic>
        <p:nvPicPr>
          <p:cNvPr id="5" name="Picture 4">
            <a:extLst>
              <a:ext uri="{FF2B5EF4-FFF2-40B4-BE49-F238E27FC236}">
                <a16:creationId xmlns:a16="http://schemas.microsoft.com/office/drawing/2014/main" id="{B6CCDFE3-93C2-4085-A368-2B6553167893}"/>
              </a:ext>
            </a:extLst>
          </p:cNvPr>
          <p:cNvPicPr>
            <a:picLocks noChangeAspect="1"/>
          </p:cNvPicPr>
          <p:nvPr/>
        </p:nvPicPr>
        <p:blipFill>
          <a:blip r:embed="rId2"/>
          <a:stretch>
            <a:fillRect/>
          </a:stretch>
        </p:blipFill>
        <p:spPr>
          <a:xfrm>
            <a:off x="8766947" y="4287520"/>
            <a:ext cx="3429894" cy="2572421"/>
          </a:xfrm>
          <a:prstGeom prst="rect">
            <a:avLst/>
          </a:prstGeom>
        </p:spPr>
      </p:pic>
      <p:sp>
        <p:nvSpPr>
          <p:cNvPr id="6" name="TextBox 5">
            <a:extLst>
              <a:ext uri="{FF2B5EF4-FFF2-40B4-BE49-F238E27FC236}">
                <a16:creationId xmlns:a16="http://schemas.microsoft.com/office/drawing/2014/main" id="{8FF2C890-290A-4F45-A65F-01B3E529288D}"/>
              </a:ext>
            </a:extLst>
          </p:cNvPr>
          <p:cNvSpPr txBox="1"/>
          <p:nvPr/>
        </p:nvSpPr>
        <p:spPr>
          <a:xfrm>
            <a:off x="256851" y="6606283"/>
            <a:ext cx="11671446" cy="246221"/>
          </a:xfrm>
          <a:prstGeom prst="rect">
            <a:avLst/>
          </a:prstGeom>
          <a:noFill/>
        </p:spPr>
        <p:txBody>
          <a:bodyPr wrap="square" rtlCol="0">
            <a:spAutoFit/>
          </a:bodyPr>
          <a:lstStyle/>
          <a:p>
            <a:r>
              <a:rPr lang="en-US" sz="1000" dirty="0"/>
              <a:t>Image Source:  ul.com</a:t>
            </a:r>
          </a:p>
        </p:txBody>
      </p:sp>
    </p:spTree>
    <p:extLst>
      <p:ext uri="{BB962C8B-B14F-4D97-AF65-F5344CB8AC3E}">
        <p14:creationId xmlns:p14="http://schemas.microsoft.com/office/powerpoint/2010/main" val="4247370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6036-6987-4966-BA28-9515C0505881}"/>
              </a:ext>
            </a:extLst>
          </p:cNvPr>
          <p:cNvSpPr>
            <a:spLocks noGrp="1"/>
          </p:cNvSpPr>
          <p:nvPr>
            <p:ph type="title"/>
          </p:nvPr>
        </p:nvSpPr>
        <p:spPr>
          <a:xfrm>
            <a:off x="521207" y="448056"/>
            <a:ext cx="7636474" cy="640080"/>
          </a:xfrm>
        </p:spPr>
        <p:txBody>
          <a:bodyPr/>
          <a:lstStyle/>
          <a:p>
            <a:r>
              <a:rPr lang="en-US" dirty="0"/>
              <a:t>Current Programming Language Landscape</a:t>
            </a:r>
          </a:p>
        </p:txBody>
      </p:sp>
      <p:graphicFrame>
        <p:nvGraphicFramePr>
          <p:cNvPr id="5" name="Table 4">
            <a:extLst>
              <a:ext uri="{FF2B5EF4-FFF2-40B4-BE49-F238E27FC236}">
                <a16:creationId xmlns:a16="http://schemas.microsoft.com/office/drawing/2014/main" id="{52C023F8-DEBA-4F05-9BFD-273B1F30EA8E}"/>
              </a:ext>
            </a:extLst>
          </p:cNvPr>
          <p:cNvGraphicFramePr>
            <a:graphicFrameLocks noGrp="1"/>
          </p:cNvGraphicFramePr>
          <p:nvPr>
            <p:extLst/>
          </p:nvPr>
        </p:nvGraphicFramePr>
        <p:xfrm>
          <a:off x="521208" y="1268077"/>
          <a:ext cx="11193273" cy="5486400"/>
        </p:xfrm>
        <a:graphic>
          <a:graphicData uri="http://schemas.openxmlformats.org/drawingml/2006/table">
            <a:tbl>
              <a:tblPr firstRow="1" bandRow="1">
                <a:tableStyleId>{21E4AEA4-8DFA-4A89-87EB-49C32662AFE0}</a:tableStyleId>
              </a:tblPr>
              <a:tblGrid>
                <a:gridCol w="1754632">
                  <a:extLst>
                    <a:ext uri="{9D8B030D-6E8A-4147-A177-3AD203B41FA5}">
                      <a16:colId xmlns:a16="http://schemas.microsoft.com/office/drawing/2014/main" val="2174623711"/>
                    </a:ext>
                  </a:extLst>
                </a:gridCol>
                <a:gridCol w="1290320">
                  <a:extLst>
                    <a:ext uri="{9D8B030D-6E8A-4147-A177-3AD203B41FA5}">
                      <a16:colId xmlns:a16="http://schemas.microsoft.com/office/drawing/2014/main" val="848682213"/>
                    </a:ext>
                  </a:extLst>
                </a:gridCol>
                <a:gridCol w="1026160">
                  <a:extLst>
                    <a:ext uri="{9D8B030D-6E8A-4147-A177-3AD203B41FA5}">
                      <a16:colId xmlns:a16="http://schemas.microsoft.com/office/drawing/2014/main" val="872789342"/>
                    </a:ext>
                  </a:extLst>
                </a:gridCol>
                <a:gridCol w="1686560">
                  <a:extLst>
                    <a:ext uri="{9D8B030D-6E8A-4147-A177-3AD203B41FA5}">
                      <a16:colId xmlns:a16="http://schemas.microsoft.com/office/drawing/2014/main" val="2785660379"/>
                    </a:ext>
                  </a:extLst>
                </a:gridCol>
                <a:gridCol w="2397760">
                  <a:extLst>
                    <a:ext uri="{9D8B030D-6E8A-4147-A177-3AD203B41FA5}">
                      <a16:colId xmlns:a16="http://schemas.microsoft.com/office/drawing/2014/main" val="2811176638"/>
                    </a:ext>
                  </a:extLst>
                </a:gridCol>
                <a:gridCol w="1737360">
                  <a:extLst>
                    <a:ext uri="{9D8B030D-6E8A-4147-A177-3AD203B41FA5}">
                      <a16:colId xmlns:a16="http://schemas.microsoft.com/office/drawing/2014/main" val="1742556009"/>
                    </a:ext>
                  </a:extLst>
                </a:gridCol>
                <a:gridCol w="1300481">
                  <a:extLst>
                    <a:ext uri="{9D8B030D-6E8A-4147-A177-3AD203B41FA5}">
                      <a16:colId xmlns:a16="http://schemas.microsoft.com/office/drawing/2014/main" val="1471471020"/>
                    </a:ext>
                  </a:extLst>
                </a:gridCol>
              </a:tblGrid>
              <a:tr h="370840">
                <a:tc>
                  <a:txBody>
                    <a:bodyPr/>
                    <a:lstStyle/>
                    <a:p>
                      <a:r>
                        <a:rPr lang="en-US" sz="2400" dirty="0"/>
                        <a:t>Language</a:t>
                      </a:r>
                    </a:p>
                  </a:txBody>
                  <a:tcPr/>
                </a:tc>
                <a:tc>
                  <a:txBody>
                    <a:bodyPr/>
                    <a:lstStyle/>
                    <a:p>
                      <a:r>
                        <a:rPr lang="en-US" sz="2400" dirty="0"/>
                        <a:t>TIOBE</a:t>
                      </a:r>
                    </a:p>
                  </a:txBody>
                  <a:tcPr/>
                </a:tc>
                <a:tc>
                  <a:txBody>
                    <a:bodyPr/>
                    <a:lstStyle/>
                    <a:p>
                      <a:r>
                        <a:rPr lang="en-US" sz="2400" dirty="0"/>
                        <a:t>PYPL</a:t>
                      </a:r>
                    </a:p>
                  </a:txBody>
                  <a:tcPr/>
                </a:tc>
                <a:tc>
                  <a:txBody>
                    <a:bodyPr/>
                    <a:lstStyle/>
                    <a:p>
                      <a:r>
                        <a:rPr lang="en-US" sz="2400" dirty="0" err="1"/>
                        <a:t>RedMonk</a:t>
                      </a:r>
                      <a:endParaRPr lang="en-US" sz="2400" dirty="0"/>
                    </a:p>
                  </a:txBody>
                  <a:tcPr/>
                </a:tc>
                <a:tc>
                  <a:txBody>
                    <a:bodyPr/>
                    <a:lstStyle/>
                    <a:p>
                      <a:r>
                        <a:rPr lang="en-US" sz="2400" dirty="0" err="1"/>
                        <a:t>StackOverflow</a:t>
                      </a:r>
                      <a:endParaRPr lang="en-US" sz="2400" dirty="0"/>
                    </a:p>
                  </a:txBody>
                  <a:tcPr/>
                </a:tc>
                <a:tc>
                  <a:txBody>
                    <a:bodyPr/>
                    <a:lstStyle/>
                    <a:p>
                      <a:r>
                        <a:rPr lang="en-US" sz="2400" dirty="0" err="1"/>
                        <a:t>SlashData</a:t>
                      </a:r>
                      <a:endParaRPr lang="en-US" sz="2400" dirty="0"/>
                    </a:p>
                  </a:txBody>
                  <a:tcPr/>
                </a:tc>
                <a:tc>
                  <a:txBody>
                    <a:bodyPr/>
                    <a:lstStyle/>
                    <a:p>
                      <a:r>
                        <a:rPr lang="en-US" sz="2400" dirty="0"/>
                        <a:t>IEEE</a:t>
                      </a:r>
                    </a:p>
                  </a:txBody>
                  <a:tcPr/>
                </a:tc>
                <a:extLst>
                  <a:ext uri="{0D108BD9-81ED-4DB2-BD59-A6C34878D82A}">
                    <a16:rowId xmlns:a16="http://schemas.microsoft.com/office/drawing/2014/main" val="699351408"/>
                  </a:ext>
                </a:extLst>
              </a:tr>
              <a:tr h="370840">
                <a:tc>
                  <a:txBody>
                    <a:bodyPr/>
                    <a:lstStyle/>
                    <a:p>
                      <a:r>
                        <a:rPr lang="en-US" sz="2400" dirty="0"/>
                        <a:t>C</a:t>
                      </a:r>
                    </a:p>
                  </a:txBody>
                  <a:tcPr/>
                </a:tc>
                <a:tc>
                  <a:txBody>
                    <a:bodyPr/>
                    <a:lstStyle/>
                    <a:p>
                      <a:r>
                        <a:rPr lang="en-US" sz="2400" dirty="0"/>
                        <a:t>2</a:t>
                      </a:r>
                    </a:p>
                  </a:txBody>
                  <a:tcPr/>
                </a:tc>
                <a:tc>
                  <a:txBody>
                    <a:bodyPr/>
                    <a:lstStyle/>
                    <a:p>
                      <a:r>
                        <a:rPr lang="en-US" sz="2400" dirty="0"/>
                        <a:t>6</a:t>
                      </a:r>
                    </a:p>
                  </a:txBody>
                  <a:tcPr/>
                </a:tc>
                <a:tc>
                  <a:txBody>
                    <a:bodyPr/>
                    <a:lstStyle/>
                    <a:p>
                      <a:r>
                        <a:rPr lang="en-US" sz="2400" dirty="0"/>
                        <a:t>9</a:t>
                      </a:r>
                    </a:p>
                  </a:txBody>
                  <a:tcPr/>
                </a:tc>
                <a:tc>
                  <a:txBody>
                    <a:bodyPr/>
                    <a:lstStyle/>
                    <a:p>
                      <a:r>
                        <a:rPr lang="en-US" sz="2400" dirty="0"/>
                        <a:t>11 {D-4}</a:t>
                      </a:r>
                    </a:p>
                  </a:txBody>
                  <a:tcPr/>
                </a:tc>
                <a:tc>
                  <a:txBody>
                    <a:bodyPr/>
                    <a:lstStyle/>
                    <a:p>
                      <a:r>
                        <a:rPr lang="en-US" sz="2400" dirty="0"/>
                        <a:t>5</a:t>
                      </a:r>
                    </a:p>
                  </a:txBody>
                  <a:tcPr/>
                </a:tc>
                <a:tc>
                  <a:txBody>
                    <a:bodyPr/>
                    <a:lstStyle/>
                    <a:p>
                      <a:r>
                        <a:rPr lang="en-US" sz="2400" dirty="0"/>
                        <a:t>3</a:t>
                      </a:r>
                    </a:p>
                  </a:txBody>
                  <a:tcPr/>
                </a:tc>
                <a:extLst>
                  <a:ext uri="{0D108BD9-81ED-4DB2-BD59-A6C34878D82A}">
                    <a16:rowId xmlns:a16="http://schemas.microsoft.com/office/drawing/2014/main" val="737528683"/>
                  </a:ext>
                </a:extLst>
              </a:tr>
              <a:tr h="370840">
                <a:tc>
                  <a:txBody>
                    <a:bodyPr/>
                    <a:lstStyle/>
                    <a:p>
                      <a:r>
                        <a:rPr lang="en-US" sz="2400" dirty="0"/>
                        <a:t>C++</a:t>
                      </a:r>
                    </a:p>
                  </a:txBody>
                  <a:tcPr/>
                </a:tc>
                <a:tc>
                  <a:txBody>
                    <a:bodyPr/>
                    <a:lstStyle/>
                    <a:p>
                      <a:r>
                        <a:rPr lang="en-US" sz="2400" dirty="0"/>
                        <a:t>4</a:t>
                      </a:r>
                    </a:p>
                  </a:txBody>
                  <a:tcPr/>
                </a:tc>
                <a:tc>
                  <a:txBody>
                    <a:bodyPr/>
                    <a:lstStyle/>
                    <a:p>
                      <a:r>
                        <a:rPr lang="en-US" sz="2400" dirty="0"/>
                        <a:t>6</a:t>
                      </a:r>
                    </a:p>
                  </a:txBody>
                  <a:tcPr/>
                </a:tc>
                <a:tc>
                  <a:txBody>
                    <a:bodyPr/>
                    <a:lstStyle/>
                    <a:p>
                      <a:r>
                        <a:rPr lang="en-US" sz="2400" dirty="0"/>
                        <a:t>5</a:t>
                      </a:r>
                    </a:p>
                  </a:txBody>
                  <a:tcPr/>
                </a:tc>
                <a:tc>
                  <a:txBody>
                    <a:bodyPr/>
                    <a:lstStyle/>
                    <a:p>
                      <a:r>
                        <a:rPr lang="en-US" sz="2400" dirty="0"/>
                        <a:t>10 {D-9}</a:t>
                      </a:r>
                    </a:p>
                  </a:txBody>
                  <a:tcPr/>
                </a:tc>
                <a:tc>
                  <a:txBody>
                    <a:bodyPr/>
                    <a:lstStyle/>
                    <a:p>
                      <a:r>
                        <a:rPr lang="en-US" sz="2400" dirty="0"/>
                        <a:t>5</a:t>
                      </a:r>
                    </a:p>
                  </a:txBody>
                  <a:tcPr/>
                </a:tc>
                <a:tc>
                  <a:txBody>
                    <a:bodyPr/>
                    <a:lstStyle/>
                    <a:p>
                      <a:r>
                        <a:rPr lang="en-US" sz="2400" dirty="0"/>
                        <a:t>4</a:t>
                      </a:r>
                    </a:p>
                  </a:txBody>
                  <a:tcPr/>
                </a:tc>
                <a:extLst>
                  <a:ext uri="{0D108BD9-81ED-4DB2-BD59-A6C34878D82A}">
                    <a16:rowId xmlns:a16="http://schemas.microsoft.com/office/drawing/2014/main" val="2041533410"/>
                  </a:ext>
                </a:extLst>
              </a:tr>
              <a:tr h="370840">
                <a:tc>
                  <a:txBody>
                    <a:bodyPr/>
                    <a:lstStyle/>
                    <a:p>
                      <a:r>
                        <a:rPr lang="en-US" sz="2400" dirty="0"/>
                        <a:t>Java</a:t>
                      </a:r>
                    </a:p>
                  </a:txBody>
                  <a:tcPr/>
                </a:tc>
                <a:tc>
                  <a:txBody>
                    <a:bodyPr/>
                    <a:lstStyle/>
                    <a:p>
                      <a:r>
                        <a:rPr lang="en-US" sz="2400" dirty="0"/>
                        <a:t>1</a:t>
                      </a:r>
                    </a:p>
                  </a:txBody>
                  <a:tcPr/>
                </a:tc>
                <a:tc>
                  <a:txBody>
                    <a:bodyPr/>
                    <a:lstStyle/>
                    <a:p>
                      <a:r>
                        <a:rPr lang="en-US" sz="2400" dirty="0"/>
                        <a:t>2</a:t>
                      </a:r>
                    </a:p>
                  </a:txBody>
                  <a:tcPr/>
                </a:tc>
                <a:tc>
                  <a:txBody>
                    <a:bodyPr/>
                    <a:lstStyle/>
                    <a:p>
                      <a:r>
                        <a:rPr lang="en-US" sz="2400" dirty="0"/>
                        <a:t>2</a:t>
                      </a:r>
                    </a:p>
                  </a:txBody>
                  <a:tcPr/>
                </a:tc>
                <a:tc>
                  <a:txBody>
                    <a:bodyPr/>
                    <a:lstStyle/>
                    <a:p>
                      <a:r>
                        <a:rPr lang="en-US" sz="2400" dirty="0"/>
                        <a:t>5 {D-10}</a:t>
                      </a:r>
                    </a:p>
                  </a:txBody>
                  <a:tcPr/>
                </a:tc>
                <a:tc>
                  <a:txBody>
                    <a:bodyPr/>
                    <a:lstStyle/>
                    <a:p>
                      <a:r>
                        <a:rPr lang="en-US" sz="2400" dirty="0"/>
                        <a:t>3</a:t>
                      </a:r>
                    </a:p>
                  </a:txBody>
                  <a:tcPr/>
                </a:tc>
                <a:tc>
                  <a:txBody>
                    <a:bodyPr/>
                    <a:lstStyle/>
                    <a:p>
                      <a:r>
                        <a:rPr lang="en-US" sz="2400" dirty="0"/>
                        <a:t>2</a:t>
                      </a:r>
                    </a:p>
                  </a:txBody>
                  <a:tcPr/>
                </a:tc>
                <a:extLst>
                  <a:ext uri="{0D108BD9-81ED-4DB2-BD59-A6C34878D82A}">
                    <a16:rowId xmlns:a16="http://schemas.microsoft.com/office/drawing/2014/main" val="974329211"/>
                  </a:ext>
                </a:extLst>
              </a:tr>
              <a:tr h="370840">
                <a:tc>
                  <a:txBody>
                    <a:bodyPr/>
                    <a:lstStyle/>
                    <a:p>
                      <a:r>
                        <a:rPr lang="en-US" sz="2400" dirty="0"/>
                        <a:t>PHP</a:t>
                      </a:r>
                    </a:p>
                  </a:txBody>
                  <a:tcPr/>
                </a:tc>
                <a:tc>
                  <a:txBody>
                    <a:bodyPr/>
                    <a:lstStyle/>
                    <a:p>
                      <a:r>
                        <a:rPr lang="en-US" sz="2400" dirty="0"/>
                        <a:t>8</a:t>
                      </a:r>
                    </a:p>
                  </a:txBody>
                  <a:tcPr/>
                </a:tc>
                <a:tc>
                  <a:txBody>
                    <a:bodyPr/>
                    <a:lstStyle/>
                    <a:p>
                      <a:r>
                        <a:rPr lang="en-US" sz="2400" dirty="0"/>
                        <a:t>5</a:t>
                      </a:r>
                    </a:p>
                  </a:txBody>
                  <a:tcPr/>
                </a:tc>
                <a:tc>
                  <a:txBody>
                    <a:bodyPr/>
                    <a:lstStyle/>
                    <a:p>
                      <a:r>
                        <a:rPr lang="en-US" sz="2400" dirty="0"/>
                        <a:t>4</a:t>
                      </a:r>
                    </a:p>
                  </a:txBody>
                  <a:tcPr/>
                </a:tc>
                <a:tc>
                  <a:txBody>
                    <a:bodyPr/>
                    <a:lstStyle/>
                    <a:p>
                      <a:r>
                        <a:rPr lang="en-US" sz="2400" dirty="0"/>
                        <a:t>8 {D-5}</a:t>
                      </a:r>
                    </a:p>
                  </a:txBody>
                  <a:tcPr/>
                </a:tc>
                <a:tc>
                  <a:txBody>
                    <a:bodyPr/>
                    <a:lstStyle/>
                    <a:p>
                      <a:r>
                        <a:rPr lang="en-US" sz="2400" dirty="0"/>
                        <a:t>6</a:t>
                      </a:r>
                    </a:p>
                  </a:txBody>
                  <a:tcPr/>
                </a:tc>
                <a:tc>
                  <a:txBody>
                    <a:bodyPr/>
                    <a:lstStyle/>
                    <a:p>
                      <a:r>
                        <a:rPr lang="en-US" sz="2400" dirty="0"/>
                        <a:t>13</a:t>
                      </a:r>
                    </a:p>
                  </a:txBody>
                  <a:tcPr/>
                </a:tc>
                <a:extLst>
                  <a:ext uri="{0D108BD9-81ED-4DB2-BD59-A6C34878D82A}">
                    <a16:rowId xmlns:a16="http://schemas.microsoft.com/office/drawing/2014/main" val="2715915290"/>
                  </a:ext>
                </a:extLst>
              </a:tr>
              <a:tr h="370840">
                <a:tc>
                  <a:txBody>
                    <a:bodyPr/>
                    <a:lstStyle/>
                    <a:p>
                      <a:r>
                        <a:rPr lang="en-US" sz="2400" dirty="0"/>
                        <a:t>JavaScript</a:t>
                      </a:r>
                    </a:p>
                  </a:txBody>
                  <a:tcPr/>
                </a:tc>
                <a:tc>
                  <a:txBody>
                    <a:bodyPr/>
                    <a:lstStyle/>
                    <a:p>
                      <a:r>
                        <a:rPr lang="en-US" sz="2400" dirty="0"/>
                        <a:t>7</a:t>
                      </a:r>
                    </a:p>
                  </a:txBody>
                  <a:tcPr/>
                </a:tc>
                <a:tc>
                  <a:txBody>
                    <a:bodyPr/>
                    <a:lstStyle/>
                    <a:p>
                      <a:r>
                        <a:rPr lang="en-US" sz="2400" dirty="0"/>
                        <a:t>3</a:t>
                      </a:r>
                    </a:p>
                  </a:txBody>
                  <a:tcPr/>
                </a:tc>
                <a:tc>
                  <a:txBody>
                    <a:bodyPr/>
                    <a:lstStyle/>
                    <a:p>
                      <a:r>
                        <a:rPr lang="en-US" sz="2400" dirty="0"/>
                        <a:t>1</a:t>
                      </a:r>
                    </a:p>
                  </a:txBody>
                  <a:tcPr/>
                </a:tc>
                <a:tc>
                  <a:txBody>
                    <a:bodyPr/>
                    <a:lstStyle/>
                    <a:p>
                      <a:r>
                        <a:rPr lang="en-US" sz="2400" dirty="0"/>
                        <a:t>1 {-*}</a:t>
                      </a:r>
                    </a:p>
                  </a:txBody>
                  <a:tcPr/>
                </a:tc>
                <a:tc>
                  <a:txBody>
                    <a:bodyPr/>
                    <a:lstStyle/>
                    <a:p>
                      <a:r>
                        <a:rPr lang="en-US" sz="2400" dirty="0"/>
                        <a:t>1</a:t>
                      </a:r>
                    </a:p>
                  </a:txBody>
                  <a:tcPr/>
                </a:tc>
                <a:tc>
                  <a:txBody>
                    <a:bodyPr/>
                    <a:lstStyle/>
                    <a:p>
                      <a:r>
                        <a:rPr lang="en-US" sz="2400" dirty="0"/>
                        <a:t>6</a:t>
                      </a:r>
                    </a:p>
                  </a:txBody>
                  <a:tcPr/>
                </a:tc>
                <a:extLst>
                  <a:ext uri="{0D108BD9-81ED-4DB2-BD59-A6C34878D82A}">
                    <a16:rowId xmlns:a16="http://schemas.microsoft.com/office/drawing/2014/main" val="1823674682"/>
                  </a:ext>
                </a:extLst>
              </a:tr>
              <a:tr h="370840">
                <a:tc>
                  <a:txBody>
                    <a:bodyPr/>
                    <a:lstStyle/>
                    <a:p>
                      <a:r>
                        <a:rPr lang="en-US" sz="2400" dirty="0"/>
                        <a:t>C#</a:t>
                      </a:r>
                    </a:p>
                  </a:txBody>
                  <a:tcPr/>
                </a:tc>
                <a:tc>
                  <a:txBody>
                    <a:bodyPr/>
                    <a:lstStyle/>
                    <a:p>
                      <a:r>
                        <a:rPr lang="en-US" sz="2400" dirty="0"/>
                        <a:t>5</a:t>
                      </a:r>
                    </a:p>
                  </a:txBody>
                  <a:tcPr/>
                </a:tc>
                <a:tc>
                  <a:txBody>
                    <a:bodyPr/>
                    <a:lstStyle/>
                    <a:p>
                      <a:r>
                        <a:rPr lang="en-US" sz="2400" dirty="0"/>
                        <a:t>4</a:t>
                      </a:r>
                    </a:p>
                  </a:txBody>
                  <a:tcPr/>
                </a:tc>
                <a:tc>
                  <a:txBody>
                    <a:bodyPr/>
                    <a:lstStyle/>
                    <a:p>
                      <a:r>
                        <a:rPr lang="en-US" sz="2400" dirty="0"/>
                        <a:t>5</a:t>
                      </a:r>
                    </a:p>
                  </a:txBody>
                  <a:tcPr/>
                </a:tc>
                <a:tc>
                  <a:txBody>
                    <a:bodyPr/>
                    <a:lstStyle/>
                    <a:p>
                      <a:r>
                        <a:rPr lang="en-US" sz="2400" dirty="0"/>
                        <a:t>7 {L-10}</a:t>
                      </a:r>
                    </a:p>
                  </a:txBody>
                  <a:tcPr/>
                </a:tc>
                <a:tc>
                  <a:txBody>
                    <a:bodyPr/>
                    <a:lstStyle/>
                    <a:p>
                      <a:r>
                        <a:rPr lang="en-US" sz="2400" dirty="0"/>
                        <a:t>4</a:t>
                      </a:r>
                    </a:p>
                  </a:txBody>
                  <a:tcPr/>
                </a:tc>
                <a:tc>
                  <a:txBody>
                    <a:bodyPr/>
                    <a:lstStyle/>
                    <a:p>
                      <a:r>
                        <a:rPr lang="en-US" sz="2400" dirty="0"/>
                        <a:t>7</a:t>
                      </a:r>
                    </a:p>
                  </a:txBody>
                  <a:tcPr/>
                </a:tc>
                <a:extLst>
                  <a:ext uri="{0D108BD9-81ED-4DB2-BD59-A6C34878D82A}">
                    <a16:rowId xmlns:a16="http://schemas.microsoft.com/office/drawing/2014/main" val="2216857967"/>
                  </a:ext>
                </a:extLst>
              </a:tr>
              <a:tr h="370840">
                <a:tc>
                  <a:txBody>
                    <a:bodyPr/>
                    <a:lstStyle/>
                    <a:p>
                      <a:r>
                        <a:rPr lang="en-US" sz="2400" dirty="0"/>
                        <a:t>Python</a:t>
                      </a:r>
                    </a:p>
                  </a:txBody>
                  <a:tcPr/>
                </a:tc>
                <a:tc>
                  <a:txBody>
                    <a:bodyPr/>
                    <a:lstStyle/>
                    <a:p>
                      <a:r>
                        <a:rPr lang="en-US" sz="2400" dirty="0"/>
                        <a:t>3</a:t>
                      </a:r>
                    </a:p>
                  </a:txBody>
                  <a:tcPr/>
                </a:tc>
                <a:tc>
                  <a:txBody>
                    <a:bodyPr/>
                    <a:lstStyle/>
                    <a:p>
                      <a:r>
                        <a:rPr lang="en-US" sz="2400" dirty="0"/>
                        <a:t>1</a:t>
                      </a:r>
                    </a:p>
                  </a:txBody>
                  <a:tcPr/>
                </a:tc>
                <a:tc>
                  <a:txBody>
                    <a:bodyPr/>
                    <a:lstStyle/>
                    <a:p>
                      <a:r>
                        <a:rPr lang="en-US" sz="2400" dirty="0"/>
                        <a:t>3</a:t>
                      </a:r>
                    </a:p>
                  </a:txBody>
                  <a:tcPr/>
                </a:tc>
                <a:tc>
                  <a:txBody>
                    <a:bodyPr/>
                    <a:lstStyle/>
                    <a:p>
                      <a:r>
                        <a:rPr lang="en-US" sz="2400" dirty="0"/>
                        <a:t>4 {L-2}</a:t>
                      </a:r>
                    </a:p>
                  </a:txBody>
                  <a:tcPr/>
                </a:tc>
                <a:tc>
                  <a:txBody>
                    <a:bodyPr/>
                    <a:lstStyle/>
                    <a:p>
                      <a:r>
                        <a:rPr lang="en-US" sz="2400" dirty="0"/>
                        <a:t>2</a:t>
                      </a:r>
                    </a:p>
                  </a:txBody>
                  <a:tcPr/>
                </a:tc>
                <a:tc>
                  <a:txBody>
                    <a:bodyPr/>
                    <a:lstStyle/>
                    <a:p>
                      <a:r>
                        <a:rPr lang="en-US" sz="2400" dirty="0"/>
                        <a:t>1</a:t>
                      </a:r>
                    </a:p>
                  </a:txBody>
                  <a:tcPr/>
                </a:tc>
                <a:extLst>
                  <a:ext uri="{0D108BD9-81ED-4DB2-BD59-A6C34878D82A}">
                    <a16:rowId xmlns:a16="http://schemas.microsoft.com/office/drawing/2014/main" val="368087995"/>
                  </a:ext>
                </a:extLst>
              </a:tr>
              <a:tr h="370840">
                <a:tc>
                  <a:txBody>
                    <a:bodyPr/>
                    <a:lstStyle/>
                    <a:p>
                      <a:r>
                        <a:rPr lang="en-US" sz="2400" dirty="0"/>
                        <a:t>Swift</a:t>
                      </a:r>
                    </a:p>
                  </a:txBody>
                  <a:tcPr/>
                </a:tc>
                <a:tc>
                  <a:txBody>
                    <a:bodyPr/>
                    <a:lstStyle/>
                    <a:p>
                      <a:r>
                        <a:rPr lang="en-US" sz="2400" dirty="0"/>
                        <a:t>9</a:t>
                      </a:r>
                    </a:p>
                  </a:txBody>
                  <a:tcPr/>
                </a:tc>
                <a:tc>
                  <a:txBody>
                    <a:bodyPr/>
                    <a:lstStyle/>
                    <a:p>
                      <a:r>
                        <a:rPr lang="en-US" sz="2400" dirty="0"/>
                        <a:t>9</a:t>
                      </a:r>
                    </a:p>
                  </a:txBody>
                  <a:tcPr/>
                </a:tc>
                <a:tc>
                  <a:txBody>
                    <a:bodyPr/>
                    <a:lstStyle/>
                    <a:p>
                      <a:r>
                        <a:rPr lang="en-US" sz="2400" dirty="0"/>
                        <a:t>11</a:t>
                      </a:r>
                    </a:p>
                  </a:txBody>
                  <a:tcPr/>
                </a:tc>
                <a:tc>
                  <a:txBody>
                    <a:bodyPr/>
                    <a:lstStyle/>
                    <a:p>
                      <a:r>
                        <a:rPr lang="en-US" sz="2400" dirty="0"/>
                        <a:t>14 {L-6}</a:t>
                      </a:r>
                    </a:p>
                  </a:txBody>
                  <a:tcPr/>
                </a:tc>
                <a:tc>
                  <a:txBody>
                    <a:bodyPr/>
                    <a:lstStyle/>
                    <a:p>
                      <a:r>
                        <a:rPr lang="en-US" sz="2400" dirty="0"/>
                        <a:t>8</a:t>
                      </a:r>
                    </a:p>
                  </a:txBody>
                  <a:tcPr/>
                </a:tc>
                <a:tc>
                  <a:txBody>
                    <a:bodyPr/>
                    <a:lstStyle/>
                    <a:p>
                      <a:r>
                        <a:rPr lang="en-US" sz="2400" dirty="0"/>
                        <a:t>9</a:t>
                      </a:r>
                    </a:p>
                  </a:txBody>
                  <a:tcPr/>
                </a:tc>
                <a:extLst>
                  <a:ext uri="{0D108BD9-81ED-4DB2-BD59-A6C34878D82A}">
                    <a16:rowId xmlns:a16="http://schemas.microsoft.com/office/drawing/2014/main" val="3693162927"/>
                  </a:ext>
                </a:extLst>
              </a:tr>
              <a:tr h="370840">
                <a:tc>
                  <a:txBody>
                    <a:bodyPr/>
                    <a:lstStyle/>
                    <a:p>
                      <a:r>
                        <a:rPr lang="en-US" sz="2400" dirty="0"/>
                        <a:t>Rust</a:t>
                      </a:r>
                    </a:p>
                  </a:txBody>
                  <a:tcPr>
                    <a:solidFill>
                      <a:schemeClr val="accent5">
                        <a:lumMod val="40000"/>
                        <a:lumOff val="60000"/>
                      </a:schemeClr>
                    </a:solidFill>
                  </a:tcPr>
                </a:tc>
                <a:tc>
                  <a:txBody>
                    <a:bodyPr/>
                    <a:lstStyle/>
                    <a:p>
                      <a:r>
                        <a:rPr lang="en-US" sz="2400" dirty="0"/>
                        <a:t>30</a:t>
                      </a:r>
                    </a:p>
                  </a:txBody>
                  <a:tcPr>
                    <a:solidFill>
                      <a:schemeClr val="accent5">
                        <a:lumMod val="40000"/>
                        <a:lumOff val="60000"/>
                      </a:schemeClr>
                    </a:solidFill>
                  </a:tcPr>
                </a:tc>
                <a:tc>
                  <a:txBody>
                    <a:bodyPr/>
                    <a:lstStyle/>
                    <a:p>
                      <a:r>
                        <a:rPr lang="en-US" sz="2400" dirty="0"/>
                        <a:t>18</a:t>
                      </a:r>
                    </a:p>
                  </a:txBody>
                  <a:tcPr>
                    <a:solidFill>
                      <a:schemeClr val="accent5">
                        <a:lumMod val="40000"/>
                        <a:lumOff val="60000"/>
                      </a:schemeClr>
                    </a:solidFill>
                  </a:tcPr>
                </a:tc>
                <a:tc>
                  <a:txBody>
                    <a:bodyPr/>
                    <a:lstStyle/>
                    <a:p>
                      <a:r>
                        <a:rPr lang="en-US" sz="2400" dirty="0"/>
                        <a:t>21</a:t>
                      </a:r>
                    </a:p>
                  </a:txBody>
                  <a:tcPr>
                    <a:solidFill>
                      <a:schemeClr val="accent5">
                        <a:lumMod val="40000"/>
                        <a:lumOff val="60000"/>
                      </a:schemeClr>
                    </a:solidFill>
                  </a:tcPr>
                </a:tc>
                <a:tc>
                  <a:txBody>
                    <a:bodyPr/>
                    <a:lstStyle/>
                    <a:p>
                      <a:r>
                        <a:rPr lang="en-US" sz="2400" dirty="0"/>
                        <a:t>21 {L-1}</a:t>
                      </a:r>
                    </a:p>
                  </a:txBody>
                  <a:tcPr>
                    <a:solidFill>
                      <a:schemeClr val="accent5">
                        <a:lumMod val="40000"/>
                        <a:lumOff val="60000"/>
                      </a:schemeClr>
                    </a:solidFill>
                  </a:tcPr>
                </a:tc>
                <a:tc>
                  <a:txBody>
                    <a:bodyPr/>
                    <a:lstStyle/>
                    <a:p>
                      <a:r>
                        <a:rPr lang="en-US" sz="2400" dirty="0"/>
                        <a:t>-</a:t>
                      </a:r>
                    </a:p>
                  </a:txBody>
                  <a:tcPr>
                    <a:solidFill>
                      <a:schemeClr val="accent5">
                        <a:lumMod val="40000"/>
                        <a:lumOff val="60000"/>
                      </a:schemeClr>
                    </a:solidFill>
                  </a:tcPr>
                </a:tc>
                <a:tc>
                  <a:txBody>
                    <a:bodyPr/>
                    <a:lstStyle/>
                    <a:p>
                      <a:r>
                        <a:rPr lang="en-US" sz="2400" dirty="0"/>
                        <a:t>17</a:t>
                      </a:r>
                    </a:p>
                  </a:txBody>
                  <a:tcPr>
                    <a:solidFill>
                      <a:schemeClr val="accent5">
                        <a:lumMod val="40000"/>
                        <a:lumOff val="60000"/>
                      </a:schemeClr>
                    </a:solidFill>
                  </a:tcPr>
                </a:tc>
                <a:extLst>
                  <a:ext uri="{0D108BD9-81ED-4DB2-BD59-A6C34878D82A}">
                    <a16:rowId xmlns:a16="http://schemas.microsoft.com/office/drawing/2014/main" val="3436112749"/>
                  </a:ext>
                </a:extLst>
              </a:tr>
              <a:tr h="370840">
                <a:tc>
                  <a:txBody>
                    <a:bodyPr/>
                    <a:lstStyle/>
                    <a:p>
                      <a:r>
                        <a:rPr lang="en-US" sz="2400" dirty="0"/>
                        <a:t>D</a:t>
                      </a:r>
                    </a:p>
                  </a:txBody>
                  <a:tcPr>
                    <a:solidFill>
                      <a:schemeClr val="accent5">
                        <a:lumMod val="20000"/>
                        <a:lumOff val="80000"/>
                      </a:schemeClr>
                    </a:solidFill>
                  </a:tcPr>
                </a:tc>
                <a:tc>
                  <a:txBody>
                    <a:bodyPr/>
                    <a:lstStyle/>
                    <a:p>
                      <a:r>
                        <a:rPr lang="en-US" sz="2400" dirty="0"/>
                        <a:t>17</a:t>
                      </a:r>
                    </a:p>
                  </a:txBody>
                  <a:tcPr>
                    <a:solidFill>
                      <a:schemeClr val="accent5">
                        <a:lumMod val="20000"/>
                        <a:lumOff val="80000"/>
                      </a:schemeClr>
                    </a:solidFill>
                  </a:tcPr>
                </a:tc>
                <a:tc>
                  <a:txBody>
                    <a:bodyPr/>
                    <a:lstStyle/>
                    <a:p>
                      <a:r>
                        <a:rPr lang="en-US" sz="2400" dirty="0"/>
                        <a:t>-</a:t>
                      </a:r>
                    </a:p>
                  </a:txBody>
                  <a:tcPr>
                    <a:solidFill>
                      <a:schemeClr val="accent5">
                        <a:lumMod val="20000"/>
                        <a:lumOff val="80000"/>
                      </a:schemeClr>
                    </a:solidFill>
                  </a:tcPr>
                </a:tc>
                <a:tc>
                  <a:txBody>
                    <a:bodyPr/>
                    <a:lstStyle/>
                    <a:p>
                      <a:r>
                        <a:rPr lang="en-US" sz="2400" dirty="0"/>
                        <a:t>Low</a:t>
                      </a:r>
                    </a:p>
                  </a:txBody>
                  <a:tcPr>
                    <a:solidFill>
                      <a:schemeClr val="accent5">
                        <a:lumMod val="20000"/>
                        <a:lumOff val="80000"/>
                      </a:schemeClr>
                    </a:solidFill>
                  </a:tcPr>
                </a:tc>
                <a:tc>
                  <a:txBody>
                    <a:bodyPr/>
                    <a:lstStyle/>
                    <a:p>
                      <a:r>
                        <a:rPr lang="en-US" sz="2400" dirty="0"/>
                        <a:t>-</a:t>
                      </a:r>
                    </a:p>
                  </a:txBody>
                  <a:tcPr>
                    <a:solidFill>
                      <a:schemeClr val="accent5">
                        <a:lumMod val="20000"/>
                        <a:lumOff val="80000"/>
                      </a:schemeClr>
                    </a:solidFill>
                  </a:tcPr>
                </a:tc>
                <a:tc>
                  <a:txBody>
                    <a:bodyPr/>
                    <a:lstStyle/>
                    <a:p>
                      <a:r>
                        <a:rPr lang="en-US" sz="2400" dirty="0"/>
                        <a:t>-</a:t>
                      </a:r>
                    </a:p>
                  </a:txBody>
                  <a:tcPr>
                    <a:solidFill>
                      <a:schemeClr val="accent5">
                        <a:lumMod val="20000"/>
                        <a:lumOff val="80000"/>
                      </a:schemeClr>
                    </a:solidFill>
                  </a:tcPr>
                </a:tc>
                <a:tc>
                  <a:txBody>
                    <a:bodyPr/>
                    <a:lstStyle/>
                    <a:p>
                      <a:r>
                        <a:rPr lang="en-US" sz="2400" dirty="0"/>
                        <a:t>42</a:t>
                      </a:r>
                    </a:p>
                  </a:txBody>
                  <a:tcPr>
                    <a:solidFill>
                      <a:schemeClr val="accent5">
                        <a:lumMod val="20000"/>
                        <a:lumOff val="80000"/>
                      </a:schemeClr>
                    </a:solidFill>
                  </a:tcPr>
                </a:tc>
                <a:extLst>
                  <a:ext uri="{0D108BD9-81ED-4DB2-BD59-A6C34878D82A}">
                    <a16:rowId xmlns:a16="http://schemas.microsoft.com/office/drawing/2014/main" val="2578193991"/>
                  </a:ext>
                </a:extLst>
              </a:tr>
              <a:tr h="370840">
                <a:tc>
                  <a:txBody>
                    <a:bodyPr/>
                    <a:lstStyle/>
                    <a:p>
                      <a:r>
                        <a:rPr lang="en-US" sz="2400" dirty="0"/>
                        <a:t>Ada</a:t>
                      </a:r>
                    </a:p>
                  </a:txBody>
                  <a:tcPr>
                    <a:solidFill>
                      <a:schemeClr val="accent5">
                        <a:lumMod val="40000"/>
                        <a:lumOff val="60000"/>
                      </a:schemeClr>
                    </a:solidFill>
                  </a:tcPr>
                </a:tc>
                <a:tc>
                  <a:txBody>
                    <a:bodyPr/>
                    <a:lstStyle/>
                    <a:p>
                      <a:r>
                        <a:rPr lang="en-US" sz="2400" dirty="0"/>
                        <a:t>38</a:t>
                      </a:r>
                    </a:p>
                  </a:txBody>
                  <a:tcPr>
                    <a:solidFill>
                      <a:schemeClr val="accent5">
                        <a:lumMod val="40000"/>
                        <a:lumOff val="60000"/>
                      </a:schemeClr>
                    </a:solidFill>
                  </a:tcPr>
                </a:tc>
                <a:tc>
                  <a:txBody>
                    <a:bodyPr/>
                    <a:lstStyle/>
                    <a:p>
                      <a:r>
                        <a:rPr lang="en-US" sz="2400" dirty="0"/>
                        <a:t>23</a:t>
                      </a:r>
                    </a:p>
                  </a:txBody>
                  <a:tcPr>
                    <a:solidFill>
                      <a:schemeClr val="accent5">
                        <a:lumMod val="40000"/>
                        <a:lumOff val="60000"/>
                      </a:schemeClr>
                    </a:solidFill>
                  </a:tcPr>
                </a:tc>
                <a:tc>
                  <a:txBody>
                    <a:bodyPr/>
                    <a:lstStyle/>
                    <a:p>
                      <a:r>
                        <a:rPr lang="en-US" sz="2400" dirty="0"/>
                        <a:t>-</a:t>
                      </a:r>
                    </a:p>
                  </a:txBody>
                  <a:tcPr>
                    <a:solidFill>
                      <a:schemeClr val="accent5">
                        <a:lumMod val="40000"/>
                        <a:lumOff val="60000"/>
                      </a:schemeClr>
                    </a:solidFill>
                  </a:tcPr>
                </a:tc>
                <a:tc>
                  <a:txBody>
                    <a:bodyPr/>
                    <a:lstStyle/>
                    <a:p>
                      <a:r>
                        <a:rPr lang="en-US" sz="2400" dirty="0"/>
                        <a:t>-</a:t>
                      </a:r>
                    </a:p>
                  </a:txBody>
                  <a:tcPr>
                    <a:solidFill>
                      <a:schemeClr val="accent5">
                        <a:lumMod val="40000"/>
                        <a:lumOff val="60000"/>
                      </a:schemeClr>
                    </a:solidFill>
                  </a:tcPr>
                </a:tc>
                <a:tc>
                  <a:txBody>
                    <a:bodyPr/>
                    <a:lstStyle/>
                    <a:p>
                      <a:r>
                        <a:rPr lang="en-US" sz="2400" dirty="0"/>
                        <a:t>-</a:t>
                      </a:r>
                    </a:p>
                  </a:txBody>
                  <a:tcPr>
                    <a:solidFill>
                      <a:schemeClr val="accent5">
                        <a:lumMod val="40000"/>
                        <a:lumOff val="60000"/>
                      </a:schemeClr>
                    </a:solidFill>
                  </a:tcPr>
                </a:tc>
                <a:tc>
                  <a:txBody>
                    <a:bodyPr/>
                    <a:lstStyle/>
                    <a:p>
                      <a:r>
                        <a:rPr lang="en-US" sz="2400" dirty="0"/>
                        <a:t>43</a:t>
                      </a:r>
                    </a:p>
                  </a:txBody>
                  <a:tcPr>
                    <a:solidFill>
                      <a:schemeClr val="accent5">
                        <a:lumMod val="40000"/>
                        <a:lumOff val="60000"/>
                      </a:schemeClr>
                    </a:solidFill>
                  </a:tcPr>
                </a:tc>
                <a:extLst>
                  <a:ext uri="{0D108BD9-81ED-4DB2-BD59-A6C34878D82A}">
                    <a16:rowId xmlns:a16="http://schemas.microsoft.com/office/drawing/2014/main" val="2841441229"/>
                  </a:ext>
                </a:extLst>
              </a:tr>
            </a:tbl>
          </a:graphicData>
        </a:graphic>
      </p:graphicFrame>
    </p:spTree>
    <p:extLst>
      <p:ext uri="{BB962C8B-B14F-4D97-AF65-F5344CB8AC3E}">
        <p14:creationId xmlns:p14="http://schemas.microsoft.com/office/powerpoint/2010/main" val="1941301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6036-6987-4966-BA28-9515C0505881}"/>
              </a:ext>
            </a:extLst>
          </p:cNvPr>
          <p:cNvSpPr>
            <a:spLocks noGrp="1"/>
          </p:cNvSpPr>
          <p:nvPr>
            <p:ph type="title"/>
          </p:nvPr>
        </p:nvSpPr>
        <p:spPr>
          <a:xfrm>
            <a:off x="521207" y="448056"/>
            <a:ext cx="7636474" cy="640080"/>
          </a:xfrm>
        </p:spPr>
        <p:txBody>
          <a:bodyPr/>
          <a:lstStyle/>
          <a:p>
            <a:r>
              <a:rPr lang="en-US" dirty="0"/>
              <a:t>Current Programming Language Landscape</a:t>
            </a:r>
          </a:p>
        </p:txBody>
      </p:sp>
      <p:graphicFrame>
        <p:nvGraphicFramePr>
          <p:cNvPr id="6" name="Table 5">
            <a:extLst>
              <a:ext uri="{FF2B5EF4-FFF2-40B4-BE49-F238E27FC236}">
                <a16:creationId xmlns:a16="http://schemas.microsoft.com/office/drawing/2014/main" id="{A1BA0856-842B-4569-AAE6-929902CECD80}"/>
              </a:ext>
            </a:extLst>
          </p:cNvPr>
          <p:cNvGraphicFramePr>
            <a:graphicFrameLocks noGrp="1"/>
          </p:cNvGraphicFramePr>
          <p:nvPr>
            <p:extLst/>
          </p:nvPr>
        </p:nvGraphicFramePr>
        <p:xfrm>
          <a:off x="629920" y="1561691"/>
          <a:ext cx="10942320" cy="4663440"/>
        </p:xfrm>
        <a:graphic>
          <a:graphicData uri="http://schemas.openxmlformats.org/drawingml/2006/table">
            <a:tbl>
              <a:tblPr firstRow="1" bandRow="1">
                <a:tableStyleId>{21E4AEA4-8DFA-4A89-87EB-49C32662AFE0}</a:tableStyleId>
              </a:tblPr>
              <a:tblGrid>
                <a:gridCol w="2773680">
                  <a:extLst>
                    <a:ext uri="{9D8B030D-6E8A-4147-A177-3AD203B41FA5}">
                      <a16:colId xmlns:a16="http://schemas.microsoft.com/office/drawing/2014/main" val="3429562734"/>
                    </a:ext>
                  </a:extLst>
                </a:gridCol>
                <a:gridCol w="8168640">
                  <a:extLst>
                    <a:ext uri="{9D8B030D-6E8A-4147-A177-3AD203B41FA5}">
                      <a16:colId xmlns:a16="http://schemas.microsoft.com/office/drawing/2014/main" val="365308708"/>
                    </a:ext>
                  </a:extLst>
                </a:gridCol>
              </a:tblGrid>
              <a:tr h="370840">
                <a:tc>
                  <a:txBody>
                    <a:bodyPr/>
                    <a:lstStyle/>
                    <a:p>
                      <a:r>
                        <a:rPr lang="en-US" sz="2400" dirty="0"/>
                        <a:t>Systems Programming Languages</a:t>
                      </a:r>
                    </a:p>
                  </a:txBody>
                  <a:tcPr/>
                </a:tc>
                <a:tc>
                  <a:txBody>
                    <a:bodyPr/>
                    <a:lstStyle/>
                    <a:p>
                      <a:r>
                        <a:rPr lang="en-US" sz="2400" dirty="0"/>
                        <a:t>Comments</a:t>
                      </a:r>
                    </a:p>
                  </a:txBody>
                  <a:tcPr/>
                </a:tc>
                <a:extLst>
                  <a:ext uri="{0D108BD9-81ED-4DB2-BD59-A6C34878D82A}">
                    <a16:rowId xmlns:a16="http://schemas.microsoft.com/office/drawing/2014/main" val="3841533654"/>
                  </a:ext>
                </a:extLst>
              </a:tr>
              <a:tr h="370840">
                <a:tc>
                  <a:txBody>
                    <a:bodyPr/>
                    <a:lstStyle/>
                    <a:p>
                      <a:r>
                        <a:rPr lang="en-US" sz="2400" dirty="0"/>
                        <a:t>Ada</a:t>
                      </a:r>
                    </a:p>
                  </a:txBody>
                  <a:tcPr/>
                </a:tc>
                <a:tc>
                  <a:txBody>
                    <a:bodyPr/>
                    <a:lstStyle/>
                    <a:p>
                      <a:r>
                        <a:rPr lang="en-US" sz="2400" dirty="0"/>
                        <a:t>Fading away</a:t>
                      </a:r>
                    </a:p>
                  </a:txBody>
                  <a:tcPr/>
                </a:tc>
                <a:extLst>
                  <a:ext uri="{0D108BD9-81ED-4DB2-BD59-A6C34878D82A}">
                    <a16:rowId xmlns:a16="http://schemas.microsoft.com/office/drawing/2014/main" val="919827865"/>
                  </a:ext>
                </a:extLst>
              </a:tr>
              <a:tr h="370840">
                <a:tc>
                  <a:txBody>
                    <a:bodyPr/>
                    <a:lstStyle/>
                    <a:p>
                      <a:r>
                        <a:rPr lang="en-US" sz="2400" dirty="0"/>
                        <a:t>C</a:t>
                      </a:r>
                    </a:p>
                  </a:txBody>
                  <a:tcPr/>
                </a:tc>
                <a:tc>
                  <a:txBody>
                    <a:bodyPr/>
                    <a:lstStyle/>
                    <a:p>
                      <a:r>
                        <a:rPr lang="en-US" sz="2400" dirty="0"/>
                        <a:t>Dominant embedded language</a:t>
                      </a:r>
                    </a:p>
                  </a:txBody>
                  <a:tcPr/>
                </a:tc>
                <a:extLst>
                  <a:ext uri="{0D108BD9-81ED-4DB2-BD59-A6C34878D82A}">
                    <a16:rowId xmlns:a16="http://schemas.microsoft.com/office/drawing/2014/main" val="4163088669"/>
                  </a:ext>
                </a:extLst>
              </a:tr>
              <a:tr h="370840">
                <a:tc>
                  <a:txBody>
                    <a:bodyPr/>
                    <a:lstStyle/>
                    <a:p>
                      <a:r>
                        <a:rPr lang="en-US" sz="2400" dirty="0"/>
                        <a:t>C++</a:t>
                      </a:r>
                    </a:p>
                  </a:txBody>
                  <a:tcPr/>
                </a:tc>
                <a:tc>
                  <a:txBody>
                    <a:bodyPr/>
                    <a:lstStyle/>
                    <a:p>
                      <a:r>
                        <a:rPr lang="en-US" sz="2400" dirty="0"/>
                        <a:t>Along with C, dominates systems category</a:t>
                      </a:r>
                    </a:p>
                  </a:txBody>
                  <a:tcPr/>
                </a:tc>
                <a:extLst>
                  <a:ext uri="{0D108BD9-81ED-4DB2-BD59-A6C34878D82A}">
                    <a16:rowId xmlns:a16="http://schemas.microsoft.com/office/drawing/2014/main" val="3222865137"/>
                  </a:ext>
                </a:extLst>
              </a:tr>
              <a:tr h="370840">
                <a:tc>
                  <a:txBody>
                    <a:bodyPr/>
                    <a:lstStyle/>
                    <a:p>
                      <a:r>
                        <a:rPr lang="en-US" sz="2400" dirty="0"/>
                        <a:t>D</a:t>
                      </a:r>
                    </a:p>
                  </a:txBody>
                  <a:tcPr/>
                </a:tc>
                <a:tc>
                  <a:txBody>
                    <a:bodyPr/>
                    <a:lstStyle/>
                    <a:p>
                      <a:r>
                        <a:rPr lang="en-US" sz="2400" dirty="0"/>
                        <a:t>Niche language</a:t>
                      </a:r>
                    </a:p>
                  </a:txBody>
                  <a:tcPr/>
                </a:tc>
                <a:extLst>
                  <a:ext uri="{0D108BD9-81ED-4DB2-BD59-A6C34878D82A}">
                    <a16:rowId xmlns:a16="http://schemas.microsoft.com/office/drawing/2014/main" val="1701558911"/>
                  </a:ext>
                </a:extLst>
              </a:tr>
              <a:tr h="370840">
                <a:tc>
                  <a:txBody>
                    <a:bodyPr/>
                    <a:lstStyle/>
                    <a:p>
                      <a:r>
                        <a:rPr lang="en-US" sz="2400" dirty="0"/>
                        <a:t>Rust</a:t>
                      </a:r>
                    </a:p>
                  </a:txBody>
                  <a:tcPr/>
                </a:tc>
                <a:tc>
                  <a:txBody>
                    <a:bodyPr/>
                    <a:lstStyle/>
                    <a:p>
                      <a:r>
                        <a:rPr lang="en-US" sz="2400" dirty="0"/>
                        <a:t>Mozilla’s up and coming systems language – the most loved language 4 years running (</a:t>
                      </a:r>
                      <a:r>
                        <a:rPr lang="en-US" sz="2400" dirty="0" err="1"/>
                        <a:t>StackOverflow</a:t>
                      </a:r>
                      <a:r>
                        <a:rPr lang="en-US" sz="2400" dirty="0"/>
                        <a:t>)</a:t>
                      </a:r>
                    </a:p>
                  </a:txBody>
                  <a:tcPr/>
                </a:tc>
                <a:extLst>
                  <a:ext uri="{0D108BD9-81ED-4DB2-BD59-A6C34878D82A}">
                    <a16:rowId xmlns:a16="http://schemas.microsoft.com/office/drawing/2014/main" val="2687202059"/>
                  </a:ext>
                </a:extLst>
              </a:tr>
              <a:tr h="370840">
                <a:tc>
                  <a:txBody>
                    <a:bodyPr/>
                    <a:lstStyle/>
                    <a:p>
                      <a:r>
                        <a:rPr lang="en-US" sz="2400" dirty="0"/>
                        <a:t>Swift</a:t>
                      </a:r>
                    </a:p>
                  </a:txBody>
                  <a:tcPr/>
                </a:tc>
                <a:tc>
                  <a:txBody>
                    <a:bodyPr/>
                    <a:lstStyle/>
                    <a:p>
                      <a:r>
                        <a:rPr lang="en-US" sz="2400" dirty="0"/>
                        <a:t>Apple’s systems language – gaining in popularity (replacing Objective-C)</a:t>
                      </a:r>
                    </a:p>
                  </a:txBody>
                  <a:tcPr/>
                </a:tc>
                <a:extLst>
                  <a:ext uri="{0D108BD9-81ED-4DB2-BD59-A6C34878D82A}">
                    <a16:rowId xmlns:a16="http://schemas.microsoft.com/office/drawing/2014/main" val="3487523582"/>
                  </a:ext>
                </a:extLst>
              </a:tr>
            </a:tbl>
          </a:graphicData>
        </a:graphic>
      </p:graphicFrame>
    </p:spTree>
    <p:extLst>
      <p:ext uri="{BB962C8B-B14F-4D97-AF65-F5344CB8AC3E}">
        <p14:creationId xmlns:p14="http://schemas.microsoft.com/office/powerpoint/2010/main" val="223202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0700-9077-44E6-B2B6-68D9903B6FC2}"/>
              </a:ext>
            </a:extLst>
          </p:cNvPr>
          <p:cNvSpPr>
            <a:spLocks noGrp="1"/>
          </p:cNvSpPr>
          <p:nvPr>
            <p:ph type="title"/>
          </p:nvPr>
        </p:nvSpPr>
        <p:spPr>
          <a:xfrm>
            <a:off x="521207" y="448056"/>
            <a:ext cx="11151389" cy="640080"/>
          </a:xfrm>
        </p:spPr>
        <p:txBody>
          <a:bodyPr>
            <a:normAutofit/>
          </a:bodyPr>
          <a:lstStyle/>
          <a:p>
            <a:r>
              <a:rPr lang="en-US" dirty="0"/>
              <a:t>Dennis Ritchie and Ken Thompson – Inventors of C and UNIX</a:t>
            </a:r>
          </a:p>
        </p:txBody>
      </p:sp>
      <p:pic>
        <p:nvPicPr>
          <p:cNvPr id="2050" name="Picture 2" descr="https://upload.wikimedia.org/wikipedia/commons/thumb/8/8f/Ken_Thompson_%28sitting%29_and_Dennis_Ritchie_at_PDP-11_%282876612463%29.jpg/1280px-Ken_Thompson_%28sitting%29_and_Dennis_Ritchie_at_PDP-11_%282876612463%29.jpg">
            <a:extLst>
              <a:ext uri="{FF2B5EF4-FFF2-40B4-BE49-F238E27FC236}">
                <a16:creationId xmlns:a16="http://schemas.microsoft.com/office/drawing/2014/main" id="{7399F7CB-A403-47A6-9709-B7D86C0C0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64" y="1223076"/>
            <a:ext cx="6699369" cy="536446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EAF52AC-50D4-4568-8FEF-710A90AC8A04}"/>
              </a:ext>
            </a:extLst>
          </p:cNvPr>
          <p:cNvSpPr>
            <a:spLocks noGrp="1"/>
          </p:cNvSpPr>
          <p:nvPr>
            <p:ph sz="quarter" idx="10"/>
          </p:nvPr>
        </p:nvSpPr>
        <p:spPr>
          <a:xfrm>
            <a:off x="6960632" y="1223076"/>
            <a:ext cx="4970103" cy="5364462"/>
          </a:xfrm>
        </p:spPr>
        <p:txBody>
          <a:bodyPr>
            <a:normAutofit/>
          </a:bodyPr>
          <a:lstStyle/>
          <a:p>
            <a:pPr marL="171450" indent="-171450">
              <a:lnSpc>
                <a:spcPct val="100000"/>
              </a:lnSpc>
              <a:spcBef>
                <a:spcPts val="0"/>
              </a:spcBef>
              <a:spcAft>
                <a:spcPts val="2400"/>
              </a:spcAft>
              <a:buFont typeface="Arial" panose="020B0604020202020204" pitchFamily="34" charset="0"/>
              <a:buChar char="•"/>
            </a:pPr>
            <a:r>
              <a:rPr lang="en-US" sz="2400" dirty="0"/>
              <a:t>C evolved from the B Programming Language (1971)</a:t>
            </a:r>
          </a:p>
          <a:p>
            <a:pPr marL="171450" indent="-171450">
              <a:lnSpc>
                <a:spcPct val="100000"/>
              </a:lnSpc>
              <a:spcBef>
                <a:spcPts val="0"/>
              </a:spcBef>
              <a:spcAft>
                <a:spcPts val="2400"/>
              </a:spcAft>
              <a:buFont typeface="Arial" panose="020B0604020202020204" pitchFamily="34" charset="0"/>
              <a:buChar char="•"/>
            </a:pPr>
            <a:r>
              <a:rPr lang="en-US" sz="2400" dirty="0"/>
              <a:t>First graphics terminals (1972)</a:t>
            </a:r>
          </a:p>
          <a:p>
            <a:pPr marL="171450" indent="-171450">
              <a:lnSpc>
                <a:spcPct val="100000"/>
              </a:lnSpc>
              <a:spcBef>
                <a:spcPts val="0"/>
              </a:spcBef>
              <a:spcAft>
                <a:spcPts val="2400"/>
              </a:spcAft>
              <a:buFont typeface="Arial" panose="020B0604020202020204" pitchFamily="34" charset="0"/>
              <a:buChar char="•"/>
            </a:pPr>
            <a:r>
              <a:rPr lang="en-US" sz="2400" dirty="0"/>
              <a:t>First Intel x86 CPU (8080 – 1974)</a:t>
            </a:r>
          </a:p>
          <a:p>
            <a:pPr marL="171450" indent="-171450">
              <a:lnSpc>
                <a:spcPct val="100000"/>
              </a:lnSpc>
              <a:spcBef>
                <a:spcPts val="0"/>
              </a:spcBef>
              <a:spcAft>
                <a:spcPts val="2400"/>
              </a:spcAft>
              <a:buFont typeface="Arial" panose="020B0604020202020204" pitchFamily="34" charset="0"/>
              <a:buChar char="•"/>
            </a:pPr>
            <a:r>
              <a:rPr lang="en-US" sz="2400" dirty="0"/>
              <a:t>Migration of Internet to TCP/IP (1983)</a:t>
            </a:r>
          </a:p>
          <a:p>
            <a:pPr marL="171450" indent="-171450">
              <a:lnSpc>
                <a:spcPct val="100000"/>
              </a:lnSpc>
              <a:spcBef>
                <a:spcPts val="0"/>
              </a:spcBef>
              <a:spcAft>
                <a:spcPts val="2400"/>
              </a:spcAft>
              <a:buFont typeface="Arial" panose="020B0604020202020204" pitchFamily="34" charset="0"/>
              <a:buChar char="•"/>
            </a:pPr>
            <a:r>
              <a:rPr lang="en-US" sz="2400" dirty="0"/>
              <a:t>Unicode (modern language/ symbol representation – 1987)</a:t>
            </a:r>
          </a:p>
          <a:p>
            <a:pPr marL="171450" indent="-171450">
              <a:lnSpc>
                <a:spcPct val="100000"/>
              </a:lnSpc>
              <a:spcBef>
                <a:spcPts val="0"/>
              </a:spcBef>
              <a:spcAft>
                <a:spcPts val="2400"/>
              </a:spcAft>
              <a:buFont typeface="Arial" panose="020B0604020202020204" pitchFamily="34" charset="0"/>
              <a:buChar char="•"/>
            </a:pPr>
            <a:r>
              <a:rPr lang="en-US" sz="2400" dirty="0"/>
              <a:t>First widespread security incident (Morris worm – 1988)</a:t>
            </a:r>
          </a:p>
        </p:txBody>
      </p:sp>
      <p:sp>
        <p:nvSpPr>
          <p:cNvPr id="6" name="TextBox 5">
            <a:extLst>
              <a:ext uri="{FF2B5EF4-FFF2-40B4-BE49-F238E27FC236}">
                <a16:creationId xmlns:a16="http://schemas.microsoft.com/office/drawing/2014/main" id="{3E614C5B-A73F-4C76-BF34-AF845D30F606}"/>
              </a:ext>
            </a:extLst>
          </p:cNvPr>
          <p:cNvSpPr txBox="1"/>
          <p:nvPr/>
        </p:nvSpPr>
        <p:spPr>
          <a:xfrm>
            <a:off x="281357" y="6601769"/>
            <a:ext cx="2240782" cy="246221"/>
          </a:xfrm>
          <a:prstGeom prst="rect">
            <a:avLst/>
          </a:prstGeom>
          <a:noFill/>
        </p:spPr>
        <p:txBody>
          <a:bodyPr wrap="square" rtlCol="0">
            <a:spAutoFit/>
          </a:bodyPr>
          <a:lstStyle/>
          <a:p>
            <a:r>
              <a:rPr lang="en-US" sz="1000" dirty="0"/>
              <a:t>Image Source:  Wikipedia</a:t>
            </a:r>
          </a:p>
        </p:txBody>
      </p:sp>
    </p:spTree>
    <p:extLst>
      <p:ext uri="{BB962C8B-B14F-4D97-AF65-F5344CB8AC3E}">
        <p14:creationId xmlns:p14="http://schemas.microsoft.com/office/powerpoint/2010/main" val="27600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4902-5AAE-42ED-833F-E7D042BC8EF8}"/>
              </a:ext>
            </a:extLst>
          </p:cNvPr>
          <p:cNvSpPr>
            <a:spLocks noGrp="1"/>
          </p:cNvSpPr>
          <p:nvPr>
            <p:ph type="title"/>
          </p:nvPr>
        </p:nvSpPr>
        <p:spPr/>
        <p:txBody>
          <a:bodyPr/>
          <a:lstStyle/>
          <a:p>
            <a:r>
              <a:rPr lang="en-US" dirty="0"/>
              <a:t>Graydon Hoare – Inventor of Rust</a:t>
            </a:r>
          </a:p>
        </p:txBody>
      </p:sp>
      <p:sp>
        <p:nvSpPr>
          <p:cNvPr id="3" name="Content Placeholder 2">
            <a:extLst>
              <a:ext uri="{FF2B5EF4-FFF2-40B4-BE49-F238E27FC236}">
                <a16:creationId xmlns:a16="http://schemas.microsoft.com/office/drawing/2014/main" id="{F1440440-D1C4-4574-BFDE-ED298C97B497}"/>
              </a:ext>
            </a:extLst>
          </p:cNvPr>
          <p:cNvSpPr>
            <a:spLocks noGrp="1"/>
          </p:cNvSpPr>
          <p:nvPr>
            <p:ph sz="quarter" idx="10"/>
          </p:nvPr>
        </p:nvSpPr>
        <p:spPr>
          <a:xfrm>
            <a:off x="3503488" y="1181527"/>
            <a:ext cx="8060928" cy="5414482"/>
          </a:xfrm>
        </p:spPr>
        <p:txBody>
          <a:bodyPr>
            <a:normAutofit/>
          </a:bodyPr>
          <a:lstStyle/>
          <a:p>
            <a:pPr marL="171450" indent="-171450">
              <a:lnSpc>
                <a:spcPct val="100000"/>
              </a:lnSpc>
              <a:spcBef>
                <a:spcPts val="0"/>
              </a:spcBef>
              <a:spcAft>
                <a:spcPts val="2400"/>
              </a:spcAft>
              <a:buFont typeface="Arial" panose="020B0604020202020204" pitchFamily="34" charset="0"/>
              <a:buChar char="•"/>
            </a:pPr>
            <a:r>
              <a:rPr lang="en-US" sz="2400" dirty="0"/>
              <a:t>Started as side project in 2006</a:t>
            </a:r>
          </a:p>
          <a:p>
            <a:pPr marL="400050" lvl="1" indent="-171450">
              <a:lnSpc>
                <a:spcPct val="100000"/>
              </a:lnSpc>
              <a:spcBef>
                <a:spcPts val="0"/>
              </a:spcBef>
              <a:spcAft>
                <a:spcPts val="2400"/>
              </a:spcAft>
            </a:pPr>
            <a:r>
              <a:rPr lang="en-US" sz="2400" dirty="0"/>
              <a:t>Frustrated with C++ complexity, lack of safety</a:t>
            </a:r>
          </a:p>
          <a:p>
            <a:pPr marL="400050" lvl="1" indent="-171450">
              <a:lnSpc>
                <a:spcPct val="100000"/>
              </a:lnSpc>
              <a:spcBef>
                <a:spcPts val="0"/>
              </a:spcBef>
              <a:spcAft>
                <a:spcPts val="2400"/>
              </a:spcAft>
            </a:pPr>
            <a:r>
              <a:rPr lang="en-US" sz="2400" dirty="0"/>
              <a:t>Wanted C-like performance/efficiency with safety and strong concurrency support</a:t>
            </a:r>
          </a:p>
          <a:p>
            <a:pPr marL="171450" indent="-171450">
              <a:lnSpc>
                <a:spcPct val="100000"/>
              </a:lnSpc>
              <a:spcBef>
                <a:spcPts val="0"/>
              </a:spcBef>
              <a:spcAft>
                <a:spcPts val="2400"/>
              </a:spcAft>
              <a:buFont typeface="Arial" panose="020B0604020202020204" pitchFamily="34" charset="0"/>
              <a:buChar char="•"/>
            </a:pPr>
            <a:r>
              <a:rPr lang="en-US" sz="2400" dirty="0"/>
              <a:t>Mozilla picked up in 2009, announced in 2010</a:t>
            </a:r>
          </a:p>
          <a:p>
            <a:pPr marL="171450" indent="-171450">
              <a:lnSpc>
                <a:spcPct val="100000"/>
              </a:lnSpc>
              <a:spcBef>
                <a:spcPts val="0"/>
              </a:spcBef>
              <a:spcAft>
                <a:spcPts val="2400"/>
              </a:spcAft>
              <a:buFont typeface="Arial" panose="020B0604020202020204" pitchFamily="34" charset="0"/>
              <a:buChar char="•"/>
            </a:pPr>
            <a:r>
              <a:rPr lang="en-US" sz="2400" dirty="0"/>
              <a:t>1.0 released in May 15, 2015 with stability commitment (currently 1.40)</a:t>
            </a:r>
          </a:p>
          <a:p>
            <a:pPr marL="171450" indent="-171450">
              <a:lnSpc>
                <a:spcPct val="100000"/>
              </a:lnSpc>
              <a:spcBef>
                <a:spcPts val="0"/>
              </a:spcBef>
              <a:spcAft>
                <a:spcPts val="2400"/>
              </a:spcAft>
              <a:buFont typeface="Arial" panose="020B0604020202020204" pitchFamily="34" charset="0"/>
              <a:buChar char="•"/>
            </a:pPr>
            <a:r>
              <a:rPr lang="en-US" sz="2400" dirty="0"/>
              <a:t>6 week cadence with 3 channels – nightly, beta, stable</a:t>
            </a:r>
          </a:p>
          <a:p>
            <a:pPr marL="400050" lvl="1" indent="-171450">
              <a:lnSpc>
                <a:spcPct val="100000"/>
              </a:lnSpc>
              <a:spcBef>
                <a:spcPts val="0"/>
              </a:spcBef>
              <a:spcAft>
                <a:spcPts val="2400"/>
              </a:spcAft>
            </a:pPr>
            <a:r>
              <a:rPr lang="en-US" sz="2400" dirty="0"/>
              <a:t>Major changes done through Editions (2015, 2018, …)</a:t>
            </a:r>
          </a:p>
        </p:txBody>
      </p:sp>
      <p:sp>
        <p:nvSpPr>
          <p:cNvPr id="5" name="TextBox 4">
            <a:extLst>
              <a:ext uri="{FF2B5EF4-FFF2-40B4-BE49-F238E27FC236}">
                <a16:creationId xmlns:a16="http://schemas.microsoft.com/office/drawing/2014/main" id="{FFFA4B9F-6DB0-495B-8BA5-B8B7C328D46C}"/>
              </a:ext>
            </a:extLst>
          </p:cNvPr>
          <p:cNvSpPr txBox="1"/>
          <p:nvPr/>
        </p:nvSpPr>
        <p:spPr>
          <a:xfrm>
            <a:off x="281357" y="6601769"/>
            <a:ext cx="11646940" cy="246221"/>
          </a:xfrm>
          <a:prstGeom prst="rect">
            <a:avLst/>
          </a:prstGeom>
          <a:noFill/>
        </p:spPr>
        <p:txBody>
          <a:bodyPr wrap="square" rtlCol="0">
            <a:spAutoFit/>
          </a:bodyPr>
          <a:lstStyle/>
          <a:p>
            <a:r>
              <a:rPr lang="en-US" sz="1000" dirty="0"/>
              <a:t>Image Sources:  Mozilla, </a:t>
            </a:r>
            <a:r>
              <a:rPr lang="en-US" sz="1000" dirty="0">
                <a:hlinkClick r:id="rId3"/>
              </a:rPr>
              <a:t>https://adainitiative.org/2012/10/13/graydon-hoare-i-donated-because-id-like-to-see-the-culture-change/</a:t>
            </a:r>
            <a:r>
              <a:rPr lang="en-US" sz="1000" dirty="0"/>
              <a:t>, Lars Bergstrom</a:t>
            </a:r>
          </a:p>
        </p:txBody>
      </p:sp>
      <p:pic>
        <p:nvPicPr>
          <p:cNvPr id="4" name="Picture 3">
            <a:extLst>
              <a:ext uri="{FF2B5EF4-FFF2-40B4-BE49-F238E27FC236}">
                <a16:creationId xmlns:a16="http://schemas.microsoft.com/office/drawing/2014/main" id="{BF0FF09D-E017-4265-9A5D-2ECB3E905DB4}"/>
              </a:ext>
            </a:extLst>
          </p:cNvPr>
          <p:cNvPicPr>
            <a:picLocks noChangeAspect="1"/>
          </p:cNvPicPr>
          <p:nvPr/>
        </p:nvPicPr>
        <p:blipFill>
          <a:blip r:embed="rId4"/>
          <a:stretch>
            <a:fillRect/>
          </a:stretch>
        </p:blipFill>
        <p:spPr>
          <a:xfrm>
            <a:off x="425959" y="2860872"/>
            <a:ext cx="2857500" cy="2143125"/>
          </a:xfrm>
          <a:prstGeom prst="rect">
            <a:avLst/>
          </a:prstGeom>
        </p:spPr>
      </p:pic>
      <p:pic>
        <p:nvPicPr>
          <p:cNvPr id="1026" name="Picture 2" descr="Image result for mozilla research">
            <a:extLst>
              <a:ext uri="{FF2B5EF4-FFF2-40B4-BE49-F238E27FC236}">
                <a16:creationId xmlns:a16="http://schemas.microsoft.com/office/drawing/2014/main" id="{5D95B229-6C30-402F-A505-B0C668189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59" y="1245903"/>
            <a:ext cx="285750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F57BA6D-D820-409C-B6B8-DDFF4B22F73E}"/>
              </a:ext>
            </a:extLst>
          </p:cNvPr>
          <p:cNvPicPr>
            <a:picLocks noChangeAspect="1"/>
          </p:cNvPicPr>
          <p:nvPr/>
        </p:nvPicPr>
        <p:blipFill>
          <a:blip r:embed="rId6"/>
          <a:stretch>
            <a:fillRect/>
          </a:stretch>
        </p:blipFill>
        <p:spPr>
          <a:xfrm>
            <a:off x="425959" y="5049270"/>
            <a:ext cx="2857500" cy="1531471"/>
          </a:xfrm>
          <a:prstGeom prst="rect">
            <a:avLst/>
          </a:prstGeom>
        </p:spPr>
      </p:pic>
    </p:spTree>
    <p:extLst>
      <p:ext uri="{BB962C8B-B14F-4D97-AF65-F5344CB8AC3E}">
        <p14:creationId xmlns:p14="http://schemas.microsoft.com/office/powerpoint/2010/main" val="3337741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Enter Rust</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Native binaries</a:t>
            </a:r>
          </a:p>
          <a:p>
            <a:pPr marL="342900" indent="-342900">
              <a:lnSpc>
                <a:spcPct val="100000"/>
              </a:lnSpc>
              <a:spcBef>
                <a:spcPts val="0"/>
              </a:spcBef>
              <a:buFont typeface="Arial" panose="020B0604020202020204" pitchFamily="34" charset="0"/>
              <a:buChar char="•"/>
            </a:pPr>
            <a:r>
              <a:rPr lang="en-US" sz="2400" dirty="0"/>
              <a:t>Automatic memory management without GC</a:t>
            </a:r>
          </a:p>
          <a:p>
            <a:pPr marL="342900" indent="-342900">
              <a:lnSpc>
                <a:spcPct val="100000"/>
              </a:lnSpc>
              <a:spcBef>
                <a:spcPts val="0"/>
              </a:spcBef>
              <a:buFont typeface="Arial" panose="020B0604020202020204" pitchFamily="34" charset="0"/>
              <a:buChar char="•"/>
            </a:pPr>
            <a:r>
              <a:rPr lang="en-US" sz="2400" dirty="0"/>
              <a:t>Memory safety</a:t>
            </a:r>
          </a:p>
          <a:p>
            <a:pPr marL="342900" indent="-342900">
              <a:lnSpc>
                <a:spcPct val="100000"/>
              </a:lnSpc>
              <a:spcBef>
                <a:spcPts val="0"/>
              </a:spcBef>
              <a:buFont typeface="Arial" panose="020B0604020202020204" pitchFamily="34" charset="0"/>
              <a:buChar char="•"/>
            </a:pPr>
            <a:r>
              <a:rPr lang="en-US" sz="2400" dirty="0"/>
              <a:t>Fearless concurrency</a:t>
            </a:r>
          </a:p>
          <a:p>
            <a:pPr marL="342900" indent="-342900">
              <a:lnSpc>
                <a:spcPct val="100000"/>
              </a:lnSpc>
              <a:spcBef>
                <a:spcPts val="0"/>
              </a:spcBef>
              <a:buFont typeface="Arial" panose="020B0604020202020204" pitchFamily="34" charset="0"/>
              <a:buChar char="•"/>
            </a:pPr>
            <a:r>
              <a:rPr lang="en-US" sz="2400" dirty="0"/>
              <a:t>C-like performance/efficiency</a:t>
            </a:r>
          </a:p>
          <a:p>
            <a:pPr marL="342900" indent="-342900">
              <a:lnSpc>
                <a:spcPct val="100000"/>
              </a:lnSpc>
              <a:spcBef>
                <a:spcPts val="0"/>
              </a:spcBef>
              <a:buFont typeface="Arial" panose="020B0604020202020204" pitchFamily="34" charset="0"/>
              <a:buChar char="•"/>
            </a:pPr>
            <a:r>
              <a:rPr lang="en-US" sz="2400" dirty="0"/>
              <a:t>Much easier to troubleshoot</a:t>
            </a:r>
          </a:p>
          <a:p>
            <a:pPr marL="571500" lvl="1" indent="-342900">
              <a:lnSpc>
                <a:spcPct val="100000"/>
              </a:lnSpc>
              <a:spcBef>
                <a:spcPts val="0"/>
              </a:spcBef>
            </a:pPr>
            <a:r>
              <a:rPr lang="en-US" sz="2400" dirty="0"/>
              <a:t>Friendly compiler diagnostics</a:t>
            </a:r>
          </a:p>
          <a:p>
            <a:pPr marL="571500" lvl="1" indent="-342900">
              <a:lnSpc>
                <a:spcPct val="100000"/>
              </a:lnSpc>
              <a:spcBef>
                <a:spcPts val="0"/>
              </a:spcBef>
            </a:pPr>
            <a:r>
              <a:rPr lang="en-US" sz="2400" dirty="0"/>
              <a:t>Stack traces on by default</a:t>
            </a:r>
          </a:p>
          <a:p>
            <a:pPr marL="571500" lvl="1" indent="-342900">
              <a:lnSpc>
                <a:spcPct val="100000"/>
              </a:lnSpc>
              <a:spcBef>
                <a:spcPts val="0"/>
              </a:spcBef>
            </a:pPr>
            <a:r>
              <a:rPr lang="en-US" sz="2400" dirty="0"/>
              <a:t>No Undefined Behavior!</a:t>
            </a:r>
          </a:p>
          <a:p>
            <a:pPr marL="571500" lvl="1" indent="-342900">
              <a:lnSpc>
                <a:spcPct val="100000"/>
              </a:lnSpc>
              <a:spcBef>
                <a:spcPts val="0"/>
              </a:spcBef>
            </a:pPr>
            <a:r>
              <a:rPr lang="en-US" sz="2400" dirty="0"/>
              <a:t>No Segmentation Faults!</a:t>
            </a:r>
          </a:p>
        </p:txBody>
      </p:sp>
      <p:pic>
        <p:nvPicPr>
          <p:cNvPr id="4" name="Picture 3">
            <a:extLst>
              <a:ext uri="{FF2B5EF4-FFF2-40B4-BE49-F238E27FC236}">
                <a16:creationId xmlns:a16="http://schemas.microsoft.com/office/drawing/2014/main" id="{CE2D722B-8986-4608-9F9F-B6E0F1BCAEE5}"/>
              </a:ext>
            </a:extLst>
          </p:cNvPr>
          <p:cNvPicPr>
            <a:picLocks noChangeAspect="1"/>
          </p:cNvPicPr>
          <p:nvPr/>
        </p:nvPicPr>
        <p:blipFill>
          <a:blip r:embed="rId3"/>
          <a:stretch>
            <a:fillRect/>
          </a:stretch>
        </p:blipFill>
        <p:spPr>
          <a:xfrm>
            <a:off x="5768697" y="2781755"/>
            <a:ext cx="5714286" cy="3212698"/>
          </a:xfrm>
          <a:prstGeom prst="rect">
            <a:avLst/>
          </a:prstGeom>
        </p:spPr>
      </p:pic>
      <p:sp>
        <p:nvSpPr>
          <p:cNvPr id="6" name="TextBox 5">
            <a:extLst>
              <a:ext uri="{FF2B5EF4-FFF2-40B4-BE49-F238E27FC236}">
                <a16:creationId xmlns:a16="http://schemas.microsoft.com/office/drawing/2014/main" id="{5885165F-3D01-4844-93C5-F95BBB7175AB}"/>
              </a:ext>
            </a:extLst>
          </p:cNvPr>
          <p:cNvSpPr txBox="1"/>
          <p:nvPr/>
        </p:nvSpPr>
        <p:spPr>
          <a:xfrm>
            <a:off x="256851" y="6606283"/>
            <a:ext cx="11671446" cy="246221"/>
          </a:xfrm>
          <a:prstGeom prst="rect">
            <a:avLst/>
          </a:prstGeom>
          <a:noFill/>
        </p:spPr>
        <p:txBody>
          <a:bodyPr wrap="square" rtlCol="0">
            <a:spAutoFit/>
          </a:bodyPr>
          <a:lstStyle/>
          <a:p>
            <a:r>
              <a:rPr lang="en-US" sz="1000" dirty="0"/>
              <a:t>Image Source:  Celebrations Magazine</a:t>
            </a:r>
          </a:p>
        </p:txBody>
      </p:sp>
    </p:spTree>
    <p:extLst>
      <p:ext uri="{BB962C8B-B14F-4D97-AF65-F5344CB8AC3E}">
        <p14:creationId xmlns:p14="http://schemas.microsoft.com/office/powerpoint/2010/main" val="2123601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4902-5AAE-42ED-833F-E7D042BC8EF8}"/>
              </a:ext>
            </a:extLst>
          </p:cNvPr>
          <p:cNvSpPr>
            <a:spLocks noGrp="1"/>
          </p:cNvSpPr>
          <p:nvPr>
            <p:ph type="title"/>
          </p:nvPr>
        </p:nvSpPr>
        <p:spPr/>
        <p:txBody>
          <a:bodyPr/>
          <a:lstStyle/>
          <a:p>
            <a:r>
              <a:rPr lang="en-US" dirty="0"/>
              <a:t>C, C++, Rust – A Comparison</a:t>
            </a:r>
          </a:p>
        </p:txBody>
      </p:sp>
      <p:sp>
        <p:nvSpPr>
          <p:cNvPr id="5" name="TextBox 4">
            <a:extLst>
              <a:ext uri="{FF2B5EF4-FFF2-40B4-BE49-F238E27FC236}">
                <a16:creationId xmlns:a16="http://schemas.microsoft.com/office/drawing/2014/main" id="{FFFA4B9F-6DB0-495B-8BA5-B8B7C328D46C}"/>
              </a:ext>
            </a:extLst>
          </p:cNvPr>
          <p:cNvSpPr txBox="1"/>
          <p:nvPr/>
        </p:nvSpPr>
        <p:spPr>
          <a:xfrm>
            <a:off x="281357" y="6601769"/>
            <a:ext cx="11646940" cy="246221"/>
          </a:xfrm>
          <a:prstGeom prst="rect">
            <a:avLst/>
          </a:prstGeom>
          <a:noFill/>
        </p:spPr>
        <p:txBody>
          <a:bodyPr wrap="square" rtlCol="0">
            <a:spAutoFit/>
          </a:bodyPr>
          <a:lstStyle/>
          <a:p>
            <a:r>
              <a:rPr lang="en-US" sz="1000" dirty="0"/>
              <a:t>Image Sources:  Speed Hunters, Beverly Hills Car Club, Free Classifieds</a:t>
            </a:r>
          </a:p>
        </p:txBody>
      </p:sp>
      <p:pic>
        <p:nvPicPr>
          <p:cNvPr id="6" name="Picture 5">
            <a:extLst>
              <a:ext uri="{FF2B5EF4-FFF2-40B4-BE49-F238E27FC236}">
                <a16:creationId xmlns:a16="http://schemas.microsoft.com/office/drawing/2014/main" id="{6C09CB4B-D0B4-44FF-9A3C-58BA8332F1EB}"/>
              </a:ext>
            </a:extLst>
          </p:cNvPr>
          <p:cNvPicPr>
            <a:picLocks noChangeAspect="1"/>
          </p:cNvPicPr>
          <p:nvPr/>
        </p:nvPicPr>
        <p:blipFill>
          <a:blip r:embed="rId3"/>
          <a:stretch>
            <a:fillRect/>
          </a:stretch>
        </p:blipFill>
        <p:spPr>
          <a:xfrm>
            <a:off x="3574653" y="1333500"/>
            <a:ext cx="4810072" cy="2279472"/>
          </a:xfrm>
          <a:prstGeom prst="rect">
            <a:avLst/>
          </a:prstGeom>
        </p:spPr>
      </p:pic>
      <p:pic>
        <p:nvPicPr>
          <p:cNvPr id="8" name="Picture 7">
            <a:extLst>
              <a:ext uri="{FF2B5EF4-FFF2-40B4-BE49-F238E27FC236}">
                <a16:creationId xmlns:a16="http://schemas.microsoft.com/office/drawing/2014/main" id="{04A2C595-54CD-4997-B4AA-29651F016022}"/>
              </a:ext>
            </a:extLst>
          </p:cNvPr>
          <p:cNvPicPr>
            <a:picLocks noChangeAspect="1"/>
          </p:cNvPicPr>
          <p:nvPr/>
        </p:nvPicPr>
        <p:blipFill>
          <a:blip r:embed="rId4"/>
          <a:stretch>
            <a:fillRect/>
          </a:stretch>
        </p:blipFill>
        <p:spPr>
          <a:xfrm>
            <a:off x="484967" y="3766732"/>
            <a:ext cx="4846312" cy="2719776"/>
          </a:xfrm>
          <a:prstGeom prst="rect">
            <a:avLst/>
          </a:prstGeom>
        </p:spPr>
      </p:pic>
      <p:pic>
        <p:nvPicPr>
          <p:cNvPr id="9" name="Picture 8">
            <a:extLst>
              <a:ext uri="{FF2B5EF4-FFF2-40B4-BE49-F238E27FC236}">
                <a16:creationId xmlns:a16="http://schemas.microsoft.com/office/drawing/2014/main" id="{1273C494-8865-4D8D-BC3A-D3534E1A47A3}"/>
              </a:ext>
            </a:extLst>
          </p:cNvPr>
          <p:cNvPicPr>
            <a:picLocks noChangeAspect="1"/>
          </p:cNvPicPr>
          <p:nvPr/>
        </p:nvPicPr>
        <p:blipFill>
          <a:blip r:embed="rId5"/>
          <a:stretch>
            <a:fillRect/>
          </a:stretch>
        </p:blipFill>
        <p:spPr>
          <a:xfrm>
            <a:off x="5827643" y="4143358"/>
            <a:ext cx="5924550" cy="2343150"/>
          </a:xfrm>
          <a:prstGeom prst="rect">
            <a:avLst/>
          </a:prstGeom>
        </p:spPr>
      </p:pic>
      <p:sp>
        <p:nvSpPr>
          <p:cNvPr id="12" name="TextBox 11">
            <a:extLst>
              <a:ext uri="{FF2B5EF4-FFF2-40B4-BE49-F238E27FC236}">
                <a16:creationId xmlns:a16="http://schemas.microsoft.com/office/drawing/2014/main" id="{232B06CF-1284-4AD6-A0F5-385D24291AE6}"/>
              </a:ext>
            </a:extLst>
          </p:cNvPr>
          <p:cNvSpPr txBox="1"/>
          <p:nvPr/>
        </p:nvSpPr>
        <p:spPr>
          <a:xfrm>
            <a:off x="1203919" y="1333500"/>
            <a:ext cx="2502667" cy="461665"/>
          </a:xfrm>
          <a:prstGeom prst="rect">
            <a:avLst/>
          </a:prstGeom>
          <a:noFill/>
        </p:spPr>
        <p:txBody>
          <a:bodyPr wrap="square" rtlCol="0">
            <a:spAutoFit/>
          </a:bodyPr>
          <a:lstStyle/>
          <a:p>
            <a:r>
              <a:rPr lang="en-US" sz="2400" dirty="0"/>
              <a:t>C, vintage 1971</a:t>
            </a:r>
          </a:p>
        </p:txBody>
      </p:sp>
      <p:sp>
        <p:nvSpPr>
          <p:cNvPr id="13" name="TextBox 12">
            <a:extLst>
              <a:ext uri="{FF2B5EF4-FFF2-40B4-BE49-F238E27FC236}">
                <a16:creationId xmlns:a16="http://schemas.microsoft.com/office/drawing/2014/main" id="{3939D503-5390-427A-97DD-28006873F95A}"/>
              </a:ext>
            </a:extLst>
          </p:cNvPr>
          <p:cNvSpPr txBox="1"/>
          <p:nvPr/>
        </p:nvSpPr>
        <p:spPr>
          <a:xfrm>
            <a:off x="509302" y="3293499"/>
            <a:ext cx="2960517" cy="461665"/>
          </a:xfrm>
          <a:prstGeom prst="rect">
            <a:avLst/>
          </a:prstGeom>
          <a:noFill/>
        </p:spPr>
        <p:txBody>
          <a:bodyPr wrap="square" rtlCol="0">
            <a:spAutoFit/>
          </a:bodyPr>
          <a:lstStyle/>
          <a:p>
            <a:r>
              <a:rPr lang="en-US" sz="2400" dirty="0"/>
              <a:t>C++, vintage 1979</a:t>
            </a:r>
          </a:p>
        </p:txBody>
      </p:sp>
      <p:sp>
        <p:nvSpPr>
          <p:cNvPr id="14" name="TextBox 13">
            <a:extLst>
              <a:ext uri="{FF2B5EF4-FFF2-40B4-BE49-F238E27FC236}">
                <a16:creationId xmlns:a16="http://schemas.microsoft.com/office/drawing/2014/main" id="{993E5271-551B-4ED6-9D54-D83602A32131}"/>
              </a:ext>
            </a:extLst>
          </p:cNvPr>
          <p:cNvSpPr txBox="1"/>
          <p:nvPr/>
        </p:nvSpPr>
        <p:spPr>
          <a:xfrm>
            <a:off x="9030092" y="3661167"/>
            <a:ext cx="2734641" cy="461665"/>
          </a:xfrm>
          <a:prstGeom prst="rect">
            <a:avLst/>
          </a:prstGeom>
          <a:noFill/>
        </p:spPr>
        <p:txBody>
          <a:bodyPr wrap="square" rtlCol="0">
            <a:spAutoFit/>
          </a:bodyPr>
          <a:lstStyle/>
          <a:p>
            <a:r>
              <a:rPr lang="en-US" sz="2400" dirty="0"/>
              <a:t>Rust, vintage 2006</a:t>
            </a:r>
          </a:p>
        </p:txBody>
      </p:sp>
    </p:spTree>
    <p:extLst>
      <p:ext uri="{BB962C8B-B14F-4D97-AF65-F5344CB8AC3E}">
        <p14:creationId xmlns:p14="http://schemas.microsoft.com/office/powerpoint/2010/main" val="4215510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a:xfrm>
            <a:off x="521207" y="448056"/>
            <a:ext cx="11071353" cy="640080"/>
          </a:xfrm>
        </p:spPr>
        <p:txBody>
          <a:bodyPr/>
          <a:lstStyle/>
          <a:p>
            <a:r>
              <a:rPr lang="en-US" dirty="0"/>
              <a:t>C/C++ versus Rust – Ecosystem Comparison</a:t>
            </a:r>
          </a:p>
        </p:txBody>
      </p:sp>
      <p:graphicFrame>
        <p:nvGraphicFramePr>
          <p:cNvPr id="9" name="Table 8">
            <a:extLst>
              <a:ext uri="{FF2B5EF4-FFF2-40B4-BE49-F238E27FC236}">
                <a16:creationId xmlns:a16="http://schemas.microsoft.com/office/drawing/2014/main" id="{13B844D8-6853-4615-82D2-87991411D8C2}"/>
              </a:ext>
            </a:extLst>
          </p:cNvPr>
          <p:cNvGraphicFramePr>
            <a:graphicFrameLocks noGrp="1"/>
          </p:cNvGraphicFramePr>
          <p:nvPr>
            <p:extLst/>
          </p:nvPr>
        </p:nvGraphicFramePr>
        <p:xfrm>
          <a:off x="256853" y="1572419"/>
          <a:ext cx="11691992" cy="4663440"/>
        </p:xfrm>
        <a:graphic>
          <a:graphicData uri="http://schemas.openxmlformats.org/drawingml/2006/table">
            <a:tbl>
              <a:tblPr firstRow="1" bandRow="1">
                <a:tableStyleId>{21E4AEA4-8DFA-4A89-87EB-49C32662AFE0}</a:tableStyleId>
              </a:tblPr>
              <a:tblGrid>
                <a:gridCol w="3071974">
                  <a:extLst>
                    <a:ext uri="{9D8B030D-6E8A-4147-A177-3AD203B41FA5}">
                      <a16:colId xmlns:a16="http://schemas.microsoft.com/office/drawing/2014/main" val="3346279548"/>
                    </a:ext>
                  </a:extLst>
                </a:gridCol>
                <a:gridCol w="6493267">
                  <a:extLst>
                    <a:ext uri="{9D8B030D-6E8A-4147-A177-3AD203B41FA5}">
                      <a16:colId xmlns:a16="http://schemas.microsoft.com/office/drawing/2014/main" val="2581993368"/>
                    </a:ext>
                  </a:extLst>
                </a:gridCol>
                <a:gridCol w="2126751">
                  <a:extLst>
                    <a:ext uri="{9D8B030D-6E8A-4147-A177-3AD203B41FA5}">
                      <a16:colId xmlns:a16="http://schemas.microsoft.com/office/drawing/2014/main" val="1936855058"/>
                    </a:ext>
                  </a:extLst>
                </a:gridCol>
              </a:tblGrid>
              <a:tr h="370840">
                <a:tc>
                  <a:txBody>
                    <a:bodyPr/>
                    <a:lstStyle/>
                    <a:p>
                      <a:endParaRPr lang="en-US" sz="2400" dirty="0"/>
                    </a:p>
                  </a:txBody>
                  <a:tcPr/>
                </a:tc>
                <a:tc>
                  <a:txBody>
                    <a:bodyPr/>
                    <a:lstStyle/>
                    <a:p>
                      <a:r>
                        <a:rPr lang="en-US" sz="2400" dirty="0"/>
                        <a:t>C/C++</a:t>
                      </a:r>
                    </a:p>
                  </a:txBody>
                  <a:tcPr/>
                </a:tc>
                <a:tc>
                  <a:txBody>
                    <a:bodyPr/>
                    <a:lstStyle/>
                    <a:p>
                      <a:r>
                        <a:rPr lang="en-US" sz="2400" dirty="0"/>
                        <a:t>Rust</a:t>
                      </a:r>
                    </a:p>
                  </a:txBody>
                  <a:tcPr/>
                </a:tc>
                <a:extLst>
                  <a:ext uri="{0D108BD9-81ED-4DB2-BD59-A6C34878D82A}">
                    <a16:rowId xmlns:a16="http://schemas.microsoft.com/office/drawing/2014/main" val="1384925471"/>
                  </a:ext>
                </a:extLst>
              </a:tr>
              <a:tr h="370840">
                <a:tc>
                  <a:txBody>
                    <a:bodyPr/>
                    <a:lstStyle/>
                    <a:p>
                      <a:r>
                        <a:rPr lang="en-US" sz="2400" dirty="0"/>
                        <a:t>Build System</a:t>
                      </a:r>
                    </a:p>
                  </a:txBody>
                  <a:tcPr/>
                </a:tc>
                <a:tc>
                  <a:txBody>
                    <a:bodyPr/>
                    <a:lstStyle/>
                    <a:p>
                      <a:r>
                        <a:rPr lang="en-US" sz="2400" dirty="0"/>
                        <a:t>No standard – </a:t>
                      </a:r>
                      <a:r>
                        <a:rPr lang="en-US" sz="2400" dirty="0" err="1"/>
                        <a:t>CMake</a:t>
                      </a:r>
                      <a:r>
                        <a:rPr lang="en-US" sz="2400" dirty="0"/>
                        <a:t>, Visual Studio Project, </a:t>
                      </a:r>
                      <a:r>
                        <a:rPr lang="en-US" sz="2400" dirty="0" err="1"/>
                        <a:t>Makefiles</a:t>
                      </a:r>
                      <a:r>
                        <a:rPr lang="en-US" sz="2400" dirty="0"/>
                        <a:t>, …</a:t>
                      </a:r>
                    </a:p>
                  </a:txBody>
                  <a:tcPr/>
                </a:tc>
                <a:tc>
                  <a:txBody>
                    <a:bodyPr/>
                    <a:lstStyle/>
                    <a:p>
                      <a:r>
                        <a:rPr lang="en-US" sz="2400" dirty="0"/>
                        <a:t>Cargo</a:t>
                      </a:r>
                    </a:p>
                  </a:txBody>
                  <a:tcPr/>
                </a:tc>
                <a:extLst>
                  <a:ext uri="{0D108BD9-81ED-4DB2-BD59-A6C34878D82A}">
                    <a16:rowId xmlns:a16="http://schemas.microsoft.com/office/drawing/2014/main" val="4275122204"/>
                  </a:ext>
                </a:extLst>
              </a:tr>
              <a:tr h="370840">
                <a:tc>
                  <a:txBody>
                    <a:bodyPr/>
                    <a:lstStyle/>
                    <a:p>
                      <a:r>
                        <a:rPr lang="en-US" sz="2400" dirty="0"/>
                        <a:t>Dependency System</a:t>
                      </a:r>
                    </a:p>
                  </a:txBody>
                  <a:tcPr/>
                </a:tc>
                <a:tc>
                  <a:txBody>
                    <a:bodyPr/>
                    <a:lstStyle/>
                    <a:p>
                      <a:r>
                        <a:rPr lang="en-US" sz="2400" dirty="0"/>
                        <a:t>No standard – Use Build/Packaging System</a:t>
                      </a:r>
                    </a:p>
                  </a:txBody>
                  <a:tcPr/>
                </a:tc>
                <a:tc>
                  <a:txBody>
                    <a:bodyPr/>
                    <a:lstStyle/>
                    <a:p>
                      <a:r>
                        <a:rPr lang="en-US" sz="2400" dirty="0"/>
                        <a:t>Cargo</a:t>
                      </a:r>
                    </a:p>
                  </a:txBody>
                  <a:tcPr/>
                </a:tc>
                <a:extLst>
                  <a:ext uri="{0D108BD9-81ED-4DB2-BD59-A6C34878D82A}">
                    <a16:rowId xmlns:a16="http://schemas.microsoft.com/office/drawing/2014/main" val="3724521577"/>
                  </a:ext>
                </a:extLst>
              </a:tr>
              <a:tr h="370840">
                <a:tc>
                  <a:txBody>
                    <a:bodyPr/>
                    <a:lstStyle/>
                    <a:p>
                      <a:r>
                        <a:rPr lang="en-US" sz="2400" dirty="0"/>
                        <a:t>Packaging Format</a:t>
                      </a:r>
                    </a:p>
                  </a:txBody>
                  <a:tcPr/>
                </a:tc>
                <a:tc>
                  <a:txBody>
                    <a:bodyPr/>
                    <a:lstStyle/>
                    <a:p>
                      <a:r>
                        <a:rPr lang="en-US" sz="2400" dirty="0"/>
                        <a:t>No standard – Use Packaging System Format</a:t>
                      </a:r>
                    </a:p>
                  </a:txBody>
                  <a:tcPr/>
                </a:tc>
                <a:tc>
                  <a:txBody>
                    <a:bodyPr/>
                    <a:lstStyle/>
                    <a:p>
                      <a:r>
                        <a:rPr lang="en-US" sz="2400" dirty="0"/>
                        <a:t>Crate</a:t>
                      </a:r>
                    </a:p>
                  </a:txBody>
                  <a:tcPr/>
                </a:tc>
                <a:extLst>
                  <a:ext uri="{0D108BD9-81ED-4DB2-BD59-A6C34878D82A}">
                    <a16:rowId xmlns:a16="http://schemas.microsoft.com/office/drawing/2014/main" val="1526020874"/>
                  </a:ext>
                </a:extLst>
              </a:tr>
              <a:tr h="370840">
                <a:tc>
                  <a:txBody>
                    <a:bodyPr/>
                    <a:lstStyle/>
                    <a:p>
                      <a:r>
                        <a:rPr lang="en-US" sz="2400" dirty="0"/>
                        <a:t>Packaging System</a:t>
                      </a:r>
                    </a:p>
                  </a:txBody>
                  <a:tcPr/>
                </a:tc>
                <a:tc>
                  <a:txBody>
                    <a:bodyPr/>
                    <a:lstStyle/>
                    <a:p>
                      <a:r>
                        <a:rPr lang="en-US" sz="2400" dirty="0"/>
                        <a:t>No standard – Buckaroo, Conan, </a:t>
                      </a:r>
                      <a:r>
                        <a:rPr lang="en-US" sz="2400" dirty="0" err="1"/>
                        <a:t>vcpkg</a:t>
                      </a:r>
                      <a:r>
                        <a:rPr lang="en-US" sz="2400" dirty="0"/>
                        <a:t>, …</a:t>
                      </a:r>
                    </a:p>
                  </a:txBody>
                  <a:tcPr/>
                </a:tc>
                <a:tc>
                  <a:txBody>
                    <a:bodyPr/>
                    <a:lstStyle/>
                    <a:p>
                      <a:r>
                        <a:rPr lang="en-US" sz="2400" dirty="0"/>
                        <a:t>Cargo</a:t>
                      </a:r>
                    </a:p>
                  </a:txBody>
                  <a:tcPr/>
                </a:tc>
                <a:extLst>
                  <a:ext uri="{0D108BD9-81ED-4DB2-BD59-A6C34878D82A}">
                    <a16:rowId xmlns:a16="http://schemas.microsoft.com/office/drawing/2014/main" val="851766547"/>
                  </a:ext>
                </a:extLst>
              </a:tr>
              <a:tr h="370840">
                <a:tc>
                  <a:txBody>
                    <a:bodyPr/>
                    <a:lstStyle/>
                    <a:p>
                      <a:r>
                        <a:rPr lang="en-US" sz="2400" dirty="0"/>
                        <a:t>Package Registry</a:t>
                      </a:r>
                    </a:p>
                  </a:txBody>
                  <a:tcPr/>
                </a:tc>
                <a:tc>
                  <a:txBody>
                    <a:bodyPr/>
                    <a:lstStyle/>
                    <a:p>
                      <a:r>
                        <a:rPr lang="en-US" sz="2400" dirty="0"/>
                        <a:t>No standard, all have &lt; 1,000 packages:</a:t>
                      </a:r>
                      <a:br>
                        <a:rPr lang="en-US" sz="2400" dirty="0"/>
                      </a:br>
                      <a:r>
                        <a:rPr lang="en-US" sz="2400" dirty="0"/>
                        <a:t>Use Packaging System’s</a:t>
                      </a:r>
                    </a:p>
                  </a:txBody>
                  <a:tcPr/>
                </a:tc>
                <a:tc>
                  <a:txBody>
                    <a:bodyPr/>
                    <a:lstStyle/>
                    <a:p>
                      <a:r>
                        <a:rPr lang="en-US" sz="2400" dirty="0"/>
                        <a:t>crates.io,</a:t>
                      </a:r>
                      <a:br>
                        <a:rPr lang="en-US" sz="2400" dirty="0"/>
                      </a:br>
                      <a:r>
                        <a:rPr lang="en-US" sz="2400" dirty="0"/>
                        <a:t>&gt; 34k packages</a:t>
                      </a:r>
                    </a:p>
                  </a:txBody>
                  <a:tcPr/>
                </a:tc>
                <a:extLst>
                  <a:ext uri="{0D108BD9-81ED-4DB2-BD59-A6C34878D82A}">
                    <a16:rowId xmlns:a16="http://schemas.microsoft.com/office/drawing/2014/main" val="3818890183"/>
                  </a:ext>
                </a:extLst>
              </a:tr>
              <a:tr h="370840">
                <a:tc>
                  <a:txBody>
                    <a:bodyPr/>
                    <a:lstStyle/>
                    <a:p>
                      <a:r>
                        <a:rPr lang="en-US" sz="2400" dirty="0"/>
                        <a:t>Reference Compiler</a:t>
                      </a:r>
                    </a:p>
                  </a:txBody>
                  <a:tcPr/>
                </a:tc>
                <a:tc>
                  <a:txBody>
                    <a:bodyPr/>
                    <a:lstStyle/>
                    <a:p>
                      <a:r>
                        <a:rPr lang="en-US" sz="2400" dirty="0"/>
                        <a:t>No standard – Microsoft/Windows – MSVC,</a:t>
                      </a:r>
                      <a:br>
                        <a:rPr lang="en-US" sz="2400" dirty="0"/>
                      </a:br>
                      <a:r>
                        <a:rPr lang="en-US" sz="2400" dirty="0"/>
                        <a:t>Linux – GCC, Apple/Facebook/Google – Clang</a:t>
                      </a:r>
                    </a:p>
                  </a:txBody>
                  <a:tcPr/>
                </a:tc>
                <a:tc>
                  <a:txBody>
                    <a:bodyPr/>
                    <a:lstStyle/>
                    <a:p>
                      <a:r>
                        <a:rPr lang="en-US" sz="2400" dirty="0"/>
                        <a:t>Yes</a:t>
                      </a:r>
                    </a:p>
                  </a:txBody>
                  <a:tcPr/>
                </a:tc>
                <a:extLst>
                  <a:ext uri="{0D108BD9-81ED-4DB2-BD59-A6C34878D82A}">
                    <a16:rowId xmlns:a16="http://schemas.microsoft.com/office/drawing/2014/main" val="2820426668"/>
                  </a:ext>
                </a:extLst>
              </a:tr>
            </a:tbl>
          </a:graphicData>
        </a:graphic>
      </p:graphicFrame>
    </p:spTree>
    <p:extLst>
      <p:ext uri="{BB962C8B-B14F-4D97-AF65-F5344CB8AC3E}">
        <p14:creationId xmlns:p14="http://schemas.microsoft.com/office/powerpoint/2010/main" val="357965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a:xfrm>
            <a:off x="521207" y="448056"/>
            <a:ext cx="11071353" cy="640080"/>
          </a:xfrm>
        </p:spPr>
        <p:txBody>
          <a:bodyPr/>
          <a:lstStyle/>
          <a:p>
            <a:r>
              <a:rPr lang="en-US" dirty="0"/>
              <a:t>Programming Language Packaging System Comparison (Last Year)</a:t>
            </a:r>
          </a:p>
        </p:txBody>
      </p:sp>
      <p:pic>
        <p:nvPicPr>
          <p:cNvPr id="3" name="Picture 2">
            <a:extLst>
              <a:ext uri="{FF2B5EF4-FFF2-40B4-BE49-F238E27FC236}">
                <a16:creationId xmlns:a16="http://schemas.microsoft.com/office/drawing/2014/main" id="{EF763023-3A3D-4E22-9F65-A736D4284CE6}"/>
              </a:ext>
            </a:extLst>
          </p:cNvPr>
          <p:cNvPicPr>
            <a:picLocks noChangeAspect="1"/>
          </p:cNvPicPr>
          <p:nvPr/>
        </p:nvPicPr>
        <p:blipFill>
          <a:blip r:embed="rId3"/>
          <a:stretch>
            <a:fillRect/>
          </a:stretch>
        </p:blipFill>
        <p:spPr>
          <a:xfrm>
            <a:off x="260556" y="1225403"/>
            <a:ext cx="4809173" cy="3146108"/>
          </a:xfrm>
          <a:prstGeom prst="rect">
            <a:avLst/>
          </a:prstGeom>
        </p:spPr>
      </p:pic>
      <p:pic>
        <p:nvPicPr>
          <p:cNvPr id="5" name="Picture 4">
            <a:extLst>
              <a:ext uri="{FF2B5EF4-FFF2-40B4-BE49-F238E27FC236}">
                <a16:creationId xmlns:a16="http://schemas.microsoft.com/office/drawing/2014/main" id="{C6154473-F3BA-47CC-958F-9F9466C016C5}"/>
              </a:ext>
            </a:extLst>
          </p:cNvPr>
          <p:cNvPicPr>
            <a:picLocks noChangeAspect="1"/>
          </p:cNvPicPr>
          <p:nvPr/>
        </p:nvPicPr>
        <p:blipFill>
          <a:blip r:embed="rId4"/>
          <a:stretch>
            <a:fillRect/>
          </a:stretch>
        </p:blipFill>
        <p:spPr>
          <a:xfrm>
            <a:off x="5336939" y="3436196"/>
            <a:ext cx="4826318" cy="3154680"/>
          </a:xfrm>
          <a:prstGeom prst="rect">
            <a:avLst/>
          </a:prstGeom>
          <a:scene3d>
            <a:camera prst="orthographicFront">
              <a:rot lat="0" lon="0" rev="0"/>
            </a:camera>
            <a:lightRig rig="threePt" dir="t"/>
          </a:scene3d>
        </p:spPr>
      </p:pic>
      <p:pic>
        <p:nvPicPr>
          <p:cNvPr id="4" name="Picture 3">
            <a:extLst>
              <a:ext uri="{FF2B5EF4-FFF2-40B4-BE49-F238E27FC236}">
                <a16:creationId xmlns:a16="http://schemas.microsoft.com/office/drawing/2014/main" id="{55A88850-F138-47A0-950D-2DEB8134250F}"/>
              </a:ext>
            </a:extLst>
          </p:cNvPr>
          <p:cNvPicPr>
            <a:picLocks noChangeAspect="1"/>
          </p:cNvPicPr>
          <p:nvPr/>
        </p:nvPicPr>
        <p:blipFill>
          <a:blip r:embed="rId5"/>
          <a:stretch>
            <a:fillRect/>
          </a:stretch>
        </p:blipFill>
        <p:spPr>
          <a:xfrm>
            <a:off x="7113406" y="1225403"/>
            <a:ext cx="4826318" cy="3137535"/>
          </a:xfrm>
          <a:prstGeom prst="rect">
            <a:avLst/>
          </a:prstGeom>
        </p:spPr>
      </p:pic>
      <p:sp>
        <p:nvSpPr>
          <p:cNvPr id="7" name="TextBox 6">
            <a:extLst>
              <a:ext uri="{FF2B5EF4-FFF2-40B4-BE49-F238E27FC236}">
                <a16:creationId xmlns:a16="http://schemas.microsoft.com/office/drawing/2014/main" id="{A6D2415B-491F-437D-905C-10CC13276EFE}"/>
              </a:ext>
            </a:extLst>
          </p:cNvPr>
          <p:cNvSpPr txBox="1"/>
          <p:nvPr/>
        </p:nvSpPr>
        <p:spPr>
          <a:xfrm>
            <a:off x="256851" y="6606283"/>
            <a:ext cx="11671446" cy="246221"/>
          </a:xfrm>
          <a:prstGeom prst="rect">
            <a:avLst/>
          </a:prstGeom>
          <a:noFill/>
        </p:spPr>
        <p:txBody>
          <a:bodyPr wrap="square" rtlCol="0">
            <a:spAutoFit/>
          </a:bodyPr>
          <a:lstStyle/>
          <a:p>
            <a:r>
              <a:rPr lang="en-US" sz="1000" dirty="0"/>
              <a:t>Image Source:  </a:t>
            </a:r>
            <a:r>
              <a:rPr lang="en-US" sz="1000" dirty="0">
                <a:hlinkClick r:id="rId6"/>
              </a:rPr>
              <a:t>http://www.modulecounts.com/</a:t>
            </a:r>
            <a:endParaRPr lang="en-US" sz="1000" dirty="0"/>
          </a:p>
        </p:txBody>
      </p:sp>
      <p:sp>
        <p:nvSpPr>
          <p:cNvPr id="6" name="TextBox 5">
            <a:extLst>
              <a:ext uri="{FF2B5EF4-FFF2-40B4-BE49-F238E27FC236}">
                <a16:creationId xmlns:a16="http://schemas.microsoft.com/office/drawing/2014/main" id="{5071A737-A6AC-4A4C-98DE-0806DB520C53}"/>
              </a:ext>
            </a:extLst>
          </p:cNvPr>
          <p:cNvSpPr txBox="1"/>
          <p:nvPr/>
        </p:nvSpPr>
        <p:spPr>
          <a:xfrm>
            <a:off x="256851" y="4510355"/>
            <a:ext cx="4993243"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established mainstream languages have 100s of thousands of packages</a:t>
            </a:r>
          </a:p>
          <a:p>
            <a:pPr marL="285750" indent="-285750">
              <a:buFont typeface="Arial" panose="020B0604020202020204" pitchFamily="34" charset="0"/>
              <a:buChar char="•"/>
            </a:pPr>
            <a:r>
              <a:rPr lang="en-US" sz="2000" dirty="0"/>
              <a:t>JavaScript (Node) has &gt; 1 million</a:t>
            </a:r>
          </a:p>
          <a:p>
            <a:pPr marL="285750" indent="-285750">
              <a:buFont typeface="Arial" panose="020B0604020202020204" pitchFamily="34" charset="0"/>
              <a:buChar char="•"/>
            </a:pPr>
            <a:r>
              <a:rPr lang="en-US" sz="2000" dirty="0"/>
              <a:t>Rust has solid growth</a:t>
            </a:r>
          </a:p>
          <a:p>
            <a:pPr marL="285750" indent="-285750">
              <a:buFont typeface="Arial" panose="020B0604020202020204" pitchFamily="34" charset="0"/>
              <a:buChar char="•"/>
            </a:pPr>
            <a:r>
              <a:rPr lang="en-US" sz="2000" dirty="0"/>
              <a:t>C/C++ don’t even have one sizeable package registry</a:t>
            </a:r>
          </a:p>
        </p:txBody>
      </p:sp>
    </p:spTree>
    <p:extLst>
      <p:ext uri="{BB962C8B-B14F-4D97-AF65-F5344CB8AC3E}">
        <p14:creationId xmlns:p14="http://schemas.microsoft.com/office/powerpoint/2010/main" val="3357516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a:xfrm>
            <a:off x="521207" y="448056"/>
            <a:ext cx="11071353" cy="640080"/>
          </a:xfrm>
        </p:spPr>
        <p:txBody>
          <a:bodyPr/>
          <a:lstStyle/>
          <a:p>
            <a:r>
              <a:rPr lang="en-US" dirty="0"/>
              <a:t>C/C++ versus Rust – Language Comparison</a:t>
            </a:r>
          </a:p>
        </p:txBody>
      </p:sp>
      <p:graphicFrame>
        <p:nvGraphicFramePr>
          <p:cNvPr id="9" name="Table 8">
            <a:extLst>
              <a:ext uri="{FF2B5EF4-FFF2-40B4-BE49-F238E27FC236}">
                <a16:creationId xmlns:a16="http://schemas.microsoft.com/office/drawing/2014/main" id="{13B844D8-6853-4615-82D2-87991411D8C2}"/>
              </a:ext>
            </a:extLst>
          </p:cNvPr>
          <p:cNvGraphicFramePr>
            <a:graphicFrameLocks noGrp="1"/>
          </p:cNvGraphicFramePr>
          <p:nvPr>
            <p:extLst/>
          </p:nvPr>
        </p:nvGraphicFramePr>
        <p:xfrm>
          <a:off x="256853" y="1243651"/>
          <a:ext cx="11691992" cy="5303520"/>
        </p:xfrm>
        <a:graphic>
          <a:graphicData uri="http://schemas.openxmlformats.org/drawingml/2006/table">
            <a:tbl>
              <a:tblPr firstRow="1" bandRow="1">
                <a:tableStyleId>{21E4AEA4-8DFA-4A89-87EB-49C32662AFE0}</a:tableStyleId>
              </a:tblPr>
              <a:tblGrid>
                <a:gridCol w="1787704">
                  <a:extLst>
                    <a:ext uri="{9D8B030D-6E8A-4147-A177-3AD203B41FA5}">
                      <a16:colId xmlns:a16="http://schemas.microsoft.com/office/drawing/2014/main" val="3346279548"/>
                    </a:ext>
                  </a:extLst>
                </a:gridCol>
                <a:gridCol w="5424755">
                  <a:extLst>
                    <a:ext uri="{9D8B030D-6E8A-4147-A177-3AD203B41FA5}">
                      <a16:colId xmlns:a16="http://schemas.microsoft.com/office/drawing/2014/main" val="2581993368"/>
                    </a:ext>
                  </a:extLst>
                </a:gridCol>
                <a:gridCol w="4479533">
                  <a:extLst>
                    <a:ext uri="{9D8B030D-6E8A-4147-A177-3AD203B41FA5}">
                      <a16:colId xmlns:a16="http://schemas.microsoft.com/office/drawing/2014/main" val="1936855058"/>
                    </a:ext>
                  </a:extLst>
                </a:gridCol>
              </a:tblGrid>
              <a:tr h="370840">
                <a:tc>
                  <a:txBody>
                    <a:bodyPr/>
                    <a:lstStyle/>
                    <a:p>
                      <a:endParaRPr lang="en-US" sz="2400" dirty="0"/>
                    </a:p>
                  </a:txBody>
                  <a:tcPr/>
                </a:tc>
                <a:tc>
                  <a:txBody>
                    <a:bodyPr/>
                    <a:lstStyle/>
                    <a:p>
                      <a:r>
                        <a:rPr lang="en-US" sz="2400" dirty="0"/>
                        <a:t>C/C++</a:t>
                      </a:r>
                    </a:p>
                  </a:txBody>
                  <a:tcPr/>
                </a:tc>
                <a:tc>
                  <a:txBody>
                    <a:bodyPr/>
                    <a:lstStyle/>
                    <a:p>
                      <a:r>
                        <a:rPr lang="en-US" sz="2400" dirty="0"/>
                        <a:t>Rust</a:t>
                      </a:r>
                    </a:p>
                  </a:txBody>
                  <a:tcPr/>
                </a:tc>
                <a:extLst>
                  <a:ext uri="{0D108BD9-81ED-4DB2-BD59-A6C34878D82A}">
                    <a16:rowId xmlns:a16="http://schemas.microsoft.com/office/drawing/2014/main" val="1384925471"/>
                  </a:ext>
                </a:extLst>
              </a:tr>
              <a:tr h="370840">
                <a:tc>
                  <a:txBody>
                    <a:bodyPr/>
                    <a:lstStyle/>
                    <a:p>
                      <a:r>
                        <a:rPr lang="en-US" sz="2400" dirty="0"/>
                        <a:t>Undefined Behavior</a:t>
                      </a:r>
                    </a:p>
                  </a:txBody>
                  <a:tcPr/>
                </a:tc>
                <a:tc>
                  <a:txBody>
                    <a:bodyPr/>
                    <a:lstStyle/>
                    <a:p>
                      <a:r>
                        <a:rPr lang="en-US" sz="2400" dirty="0"/>
                        <a:t>UB Everywhere, “… despite … excellent advances in tooling … UB-related problems are far from solved…”*</a:t>
                      </a:r>
                    </a:p>
                  </a:txBody>
                  <a:tcPr/>
                </a:tc>
                <a:tc>
                  <a:txBody>
                    <a:bodyPr/>
                    <a:lstStyle/>
                    <a:p>
                      <a:r>
                        <a:rPr lang="en-US" sz="2400" dirty="0"/>
                        <a:t>No UB in safe Rust</a:t>
                      </a:r>
                    </a:p>
                  </a:txBody>
                  <a:tcPr/>
                </a:tc>
                <a:extLst>
                  <a:ext uri="{0D108BD9-81ED-4DB2-BD59-A6C34878D82A}">
                    <a16:rowId xmlns:a16="http://schemas.microsoft.com/office/drawing/2014/main" val="4275122204"/>
                  </a:ext>
                </a:extLst>
              </a:tr>
              <a:tr h="370840">
                <a:tc>
                  <a:txBody>
                    <a:bodyPr/>
                    <a:lstStyle/>
                    <a:p>
                      <a:r>
                        <a:rPr lang="en-US" sz="2400" dirty="0"/>
                        <a:t>Strings</a:t>
                      </a:r>
                    </a:p>
                  </a:txBody>
                  <a:tcPr/>
                </a:tc>
                <a:tc>
                  <a:txBody>
                    <a:bodyPr/>
                    <a:lstStyle/>
                    <a:p>
                      <a:r>
                        <a:rPr lang="en-US" sz="2400" dirty="0"/>
                        <a:t>Poor Unicode support, weak typing, security problems, use of in-band terminator</a:t>
                      </a:r>
                    </a:p>
                  </a:txBody>
                  <a:tcPr/>
                </a:tc>
                <a:tc>
                  <a:txBody>
                    <a:bodyPr/>
                    <a:lstStyle/>
                    <a:p>
                      <a:r>
                        <a:rPr lang="en-US" sz="2400" dirty="0"/>
                        <a:t>Solid, but some complexity w/ String v. </a:t>
                      </a:r>
                      <a:r>
                        <a:rPr lang="en-US" sz="2400" dirty="0" err="1"/>
                        <a:t>str</a:t>
                      </a:r>
                      <a:endParaRPr lang="en-US" sz="2400" dirty="0"/>
                    </a:p>
                  </a:txBody>
                  <a:tcPr/>
                </a:tc>
                <a:extLst>
                  <a:ext uri="{0D108BD9-81ED-4DB2-BD59-A6C34878D82A}">
                    <a16:rowId xmlns:a16="http://schemas.microsoft.com/office/drawing/2014/main" val="3724521577"/>
                  </a:ext>
                </a:extLst>
              </a:tr>
              <a:tr h="370840">
                <a:tc>
                  <a:txBody>
                    <a:bodyPr/>
                    <a:lstStyle/>
                    <a:p>
                      <a:r>
                        <a:rPr lang="en-US" sz="2400" dirty="0"/>
                        <a:t>Arrays</a:t>
                      </a:r>
                    </a:p>
                  </a:txBody>
                  <a:tcPr/>
                </a:tc>
                <a:tc>
                  <a:txBody>
                    <a:bodyPr/>
                    <a:lstStyle/>
                    <a:p>
                      <a:r>
                        <a:rPr lang="en-US" sz="2400" dirty="0"/>
                        <a:t>Decay to pointer, don’t know size, weak dimensioning</a:t>
                      </a:r>
                    </a:p>
                  </a:txBody>
                  <a:tcPr/>
                </a:tc>
                <a:tc>
                  <a:txBody>
                    <a:bodyPr/>
                    <a:lstStyle/>
                    <a:p>
                      <a:r>
                        <a:rPr lang="en-US" sz="2400" dirty="0"/>
                        <a:t>Arrays don’t decay, know size, same dim issue though</a:t>
                      </a:r>
                    </a:p>
                  </a:txBody>
                  <a:tcPr/>
                </a:tc>
                <a:extLst>
                  <a:ext uri="{0D108BD9-81ED-4DB2-BD59-A6C34878D82A}">
                    <a16:rowId xmlns:a16="http://schemas.microsoft.com/office/drawing/2014/main" val="1526020874"/>
                  </a:ext>
                </a:extLst>
              </a:tr>
              <a:tr h="370840">
                <a:tc>
                  <a:txBody>
                    <a:bodyPr/>
                    <a:lstStyle/>
                    <a:p>
                      <a:r>
                        <a:rPr lang="en-US" sz="2400" dirty="0"/>
                        <a:t>Generics</a:t>
                      </a:r>
                    </a:p>
                  </a:txBody>
                  <a:tcPr/>
                </a:tc>
                <a:tc>
                  <a:txBody>
                    <a:bodyPr/>
                    <a:lstStyle/>
                    <a:p>
                      <a:r>
                        <a:rPr lang="en-US" sz="2400" dirty="0"/>
                        <a:t>Type enforcement complex using type traits, SFINAE, and other techniques on templates</a:t>
                      </a:r>
                    </a:p>
                  </a:txBody>
                  <a:tcPr/>
                </a:tc>
                <a:tc>
                  <a:txBody>
                    <a:bodyPr/>
                    <a:lstStyle/>
                    <a:p>
                      <a:r>
                        <a:rPr lang="en-US" sz="2400" dirty="0"/>
                        <a:t>Type enforcement easy through traits</a:t>
                      </a:r>
                    </a:p>
                  </a:txBody>
                  <a:tcPr/>
                </a:tc>
                <a:extLst>
                  <a:ext uri="{0D108BD9-81ED-4DB2-BD59-A6C34878D82A}">
                    <a16:rowId xmlns:a16="http://schemas.microsoft.com/office/drawing/2014/main" val="851766547"/>
                  </a:ext>
                </a:extLst>
              </a:tr>
              <a:tr h="370840">
                <a:tc>
                  <a:txBody>
                    <a:bodyPr/>
                    <a:lstStyle/>
                    <a:p>
                      <a:r>
                        <a:rPr lang="en-US" sz="2400" dirty="0"/>
                        <a:t>Macros</a:t>
                      </a:r>
                    </a:p>
                  </a:txBody>
                  <a:tcPr/>
                </a:tc>
                <a:tc>
                  <a:txBody>
                    <a:bodyPr/>
                    <a:lstStyle/>
                    <a:p>
                      <a:r>
                        <a:rPr lang="en-US" sz="2400" dirty="0"/>
                        <a:t>Don’t understand C/C++</a:t>
                      </a:r>
                    </a:p>
                  </a:txBody>
                  <a:tcPr/>
                </a:tc>
                <a:tc>
                  <a:txBody>
                    <a:bodyPr/>
                    <a:lstStyle/>
                    <a:p>
                      <a:r>
                        <a:rPr lang="en-US" sz="2400" dirty="0"/>
                        <a:t>Understand Rust, hygienic</a:t>
                      </a:r>
                    </a:p>
                  </a:txBody>
                  <a:tcPr/>
                </a:tc>
                <a:extLst>
                  <a:ext uri="{0D108BD9-81ED-4DB2-BD59-A6C34878D82A}">
                    <a16:rowId xmlns:a16="http://schemas.microsoft.com/office/drawing/2014/main" val="3818890183"/>
                  </a:ext>
                </a:extLst>
              </a:tr>
            </a:tbl>
          </a:graphicData>
        </a:graphic>
      </p:graphicFrame>
    </p:spTree>
    <p:extLst>
      <p:ext uri="{BB962C8B-B14F-4D97-AF65-F5344CB8AC3E}">
        <p14:creationId xmlns:p14="http://schemas.microsoft.com/office/powerpoint/2010/main" val="3496645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What is the Spectrum of Language Type Systems?</a:t>
            </a:r>
          </a:p>
        </p:txBody>
      </p:sp>
      <p:graphicFrame>
        <p:nvGraphicFramePr>
          <p:cNvPr id="4" name="Table 3">
            <a:extLst>
              <a:ext uri="{FF2B5EF4-FFF2-40B4-BE49-F238E27FC236}">
                <a16:creationId xmlns:a16="http://schemas.microsoft.com/office/drawing/2014/main" id="{2566C9C4-C190-44EA-8C67-753BC3758ACD}"/>
              </a:ext>
            </a:extLst>
          </p:cNvPr>
          <p:cNvGraphicFramePr>
            <a:graphicFrameLocks noGrp="1"/>
          </p:cNvGraphicFramePr>
          <p:nvPr>
            <p:extLst>
              <p:ext uri="{D42A27DB-BD31-4B8C-83A1-F6EECF244321}">
                <p14:modId xmlns:p14="http://schemas.microsoft.com/office/powerpoint/2010/main" val="2366432736"/>
              </p:ext>
            </p:extLst>
          </p:nvPr>
        </p:nvGraphicFramePr>
        <p:xfrm>
          <a:off x="256851" y="1708378"/>
          <a:ext cx="11671447" cy="3454400"/>
        </p:xfrm>
        <a:graphic>
          <a:graphicData uri="http://schemas.openxmlformats.org/drawingml/2006/table">
            <a:tbl>
              <a:tblPr firstRow="1" bandRow="1">
                <a:tableStyleId>{21E4AEA4-8DFA-4A89-87EB-49C32662AFE0}</a:tableStyleId>
              </a:tblPr>
              <a:tblGrid>
                <a:gridCol w="1378909">
                  <a:extLst>
                    <a:ext uri="{9D8B030D-6E8A-4147-A177-3AD203B41FA5}">
                      <a16:colId xmlns:a16="http://schemas.microsoft.com/office/drawing/2014/main" val="1299859165"/>
                    </a:ext>
                  </a:extLst>
                </a:gridCol>
                <a:gridCol w="1280160">
                  <a:extLst>
                    <a:ext uri="{9D8B030D-6E8A-4147-A177-3AD203B41FA5}">
                      <a16:colId xmlns:a16="http://schemas.microsoft.com/office/drawing/2014/main" val="2677337647"/>
                    </a:ext>
                  </a:extLst>
                </a:gridCol>
                <a:gridCol w="1259840">
                  <a:extLst>
                    <a:ext uri="{9D8B030D-6E8A-4147-A177-3AD203B41FA5}">
                      <a16:colId xmlns:a16="http://schemas.microsoft.com/office/drawing/2014/main" val="1747811365"/>
                    </a:ext>
                  </a:extLst>
                </a:gridCol>
                <a:gridCol w="2316480">
                  <a:extLst>
                    <a:ext uri="{9D8B030D-6E8A-4147-A177-3AD203B41FA5}">
                      <a16:colId xmlns:a16="http://schemas.microsoft.com/office/drawing/2014/main" val="3908744500"/>
                    </a:ext>
                  </a:extLst>
                </a:gridCol>
                <a:gridCol w="1706880">
                  <a:extLst>
                    <a:ext uri="{9D8B030D-6E8A-4147-A177-3AD203B41FA5}">
                      <a16:colId xmlns:a16="http://schemas.microsoft.com/office/drawing/2014/main" val="2000775533"/>
                    </a:ext>
                  </a:extLst>
                </a:gridCol>
                <a:gridCol w="1684619">
                  <a:extLst>
                    <a:ext uri="{9D8B030D-6E8A-4147-A177-3AD203B41FA5}">
                      <a16:colId xmlns:a16="http://schemas.microsoft.com/office/drawing/2014/main" val="3169824839"/>
                    </a:ext>
                  </a:extLst>
                </a:gridCol>
                <a:gridCol w="865541">
                  <a:extLst>
                    <a:ext uri="{9D8B030D-6E8A-4147-A177-3AD203B41FA5}">
                      <a16:colId xmlns:a16="http://schemas.microsoft.com/office/drawing/2014/main" val="3795946955"/>
                    </a:ext>
                  </a:extLst>
                </a:gridCol>
                <a:gridCol w="1179018">
                  <a:extLst>
                    <a:ext uri="{9D8B030D-6E8A-4147-A177-3AD203B41FA5}">
                      <a16:colId xmlns:a16="http://schemas.microsoft.com/office/drawing/2014/main" val="3260544452"/>
                    </a:ext>
                  </a:extLst>
                </a:gridCol>
              </a:tblGrid>
              <a:tr h="370840">
                <a:tc>
                  <a:txBody>
                    <a:bodyPr/>
                    <a:lstStyle/>
                    <a:p>
                      <a:pPr marL="0" marR="0" fontAlgn="t">
                        <a:spcBef>
                          <a:spcPts val="0"/>
                        </a:spcBef>
                        <a:spcAft>
                          <a:spcPts val="0"/>
                        </a:spcAft>
                      </a:pPr>
                      <a:r>
                        <a:rPr lang="en-US" sz="2000" dirty="0">
                          <a:effectLst/>
                        </a:rPr>
                        <a:t>Language</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Different Types</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Variables Bound to Type</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dirty="0">
                          <a:effectLst/>
                        </a:rPr>
                        <a:t>Function/Method Parameters Typed and Enforced</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Type Enforcement</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a:effectLst/>
                        </a:rPr>
                        <a:t>Implicit Conversions?</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a:effectLst/>
                        </a:rPr>
                        <a:t>Type Safe?</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a:effectLst/>
                        </a:rPr>
                        <a:t>Memory Safe?</a:t>
                      </a:r>
                      <a:endParaRPr lang="en-US" sz="2000">
                        <a:effectLst/>
                        <a:latin typeface="+mn-lt"/>
                      </a:endParaRPr>
                    </a:p>
                  </a:txBody>
                  <a:tcPr marL="50800" marR="50800" marT="50800" marB="50800"/>
                </a:tc>
                <a:extLst>
                  <a:ext uri="{0D108BD9-81ED-4DB2-BD59-A6C34878D82A}">
                    <a16:rowId xmlns:a16="http://schemas.microsoft.com/office/drawing/2014/main" val="4257211230"/>
                  </a:ext>
                </a:extLst>
              </a:tr>
              <a:tr h="370840">
                <a:tc>
                  <a:txBody>
                    <a:bodyPr/>
                    <a:lstStyle/>
                    <a:p>
                      <a:pPr marL="0" marR="0" fontAlgn="t">
                        <a:spcBef>
                          <a:spcPts val="0"/>
                        </a:spcBef>
                        <a:spcAft>
                          <a:spcPts val="0"/>
                        </a:spcAft>
                      </a:pPr>
                      <a:r>
                        <a:rPr lang="en-US" sz="2000" dirty="0">
                          <a:effectLst/>
                        </a:rPr>
                        <a:t>Bash/Tcl</a:t>
                      </a:r>
                      <a:r>
                        <a:rPr lang="en-US" sz="2000" baseline="30000" dirty="0">
                          <a:effectLst/>
                        </a:rPr>
                        <a:t>1</a:t>
                      </a:r>
                      <a:endParaRPr lang="en-US" sz="2000" baseline="30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No</a:t>
                      </a:r>
                      <a:r>
                        <a:rPr lang="en-US" sz="2000" baseline="30000" dirty="0">
                          <a:effectLst/>
                        </a:rPr>
                        <a:t>2</a:t>
                      </a:r>
                      <a:endParaRPr lang="en-US" sz="2000" baseline="30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No</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dirty="0">
                          <a:effectLst/>
                        </a:rPr>
                        <a:t>No</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No</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a:effectLst/>
                        </a:rPr>
                        <a:t>N/A</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a:effectLst/>
                        </a:rPr>
                        <a:t>N/A</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a:effectLst/>
                        </a:rPr>
                        <a:t>Yes</a:t>
                      </a:r>
                      <a:endParaRPr lang="en-US" sz="2000">
                        <a:effectLst/>
                        <a:latin typeface="+mn-lt"/>
                      </a:endParaRPr>
                    </a:p>
                  </a:txBody>
                  <a:tcPr marL="50800" marR="50800" marT="50800" marB="50800"/>
                </a:tc>
                <a:extLst>
                  <a:ext uri="{0D108BD9-81ED-4DB2-BD59-A6C34878D82A}">
                    <a16:rowId xmlns:a16="http://schemas.microsoft.com/office/drawing/2014/main" val="2528483083"/>
                  </a:ext>
                </a:extLst>
              </a:tr>
              <a:tr h="370840">
                <a:tc>
                  <a:txBody>
                    <a:bodyPr/>
                    <a:lstStyle/>
                    <a:p>
                      <a:pPr marL="0" marR="0" fontAlgn="t">
                        <a:spcBef>
                          <a:spcPts val="0"/>
                        </a:spcBef>
                        <a:spcAft>
                          <a:spcPts val="0"/>
                        </a:spcAft>
                      </a:pPr>
                      <a:r>
                        <a:rPr lang="en-US" sz="2000" dirty="0">
                          <a:effectLst/>
                        </a:rPr>
                        <a:t>Python</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No</a:t>
                      </a:r>
                      <a:r>
                        <a:rPr lang="en-US" sz="2000" baseline="30000" dirty="0">
                          <a:effectLst/>
                        </a:rPr>
                        <a:t>3</a:t>
                      </a:r>
                      <a:endParaRPr lang="en-US" sz="2000" baseline="30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Optional</a:t>
                      </a:r>
                      <a:r>
                        <a:rPr lang="en-US" sz="2000" baseline="30000" dirty="0">
                          <a:effectLst/>
                        </a:rPr>
                        <a:t>4,5</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Yes</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dirty="0">
                          <a:effectLst/>
                        </a:rPr>
                        <a:t>Some</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Yes</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a:effectLst/>
                        </a:rPr>
                        <a:t>Yes</a:t>
                      </a:r>
                      <a:endParaRPr lang="en-US" sz="2000">
                        <a:effectLst/>
                        <a:latin typeface="+mn-lt"/>
                      </a:endParaRPr>
                    </a:p>
                  </a:txBody>
                  <a:tcPr marL="50800" marR="50800" marT="50800" marB="50800"/>
                </a:tc>
                <a:extLst>
                  <a:ext uri="{0D108BD9-81ED-4DB2-BD59-A6C34878D82A}">
                    <a16:rowId xmlns:a16="http://schemas.microsoft.com/office/drawing/2014/main" val="2313023182"/>
                  </a:ext>
                </a:extLst>
              </a:tr>
              <a:tr h="370840">
                <a:tc>
                  <a:txBody>
                    <a:bodyPr/>
                    <a:lstStyle/>
                    <a:p>
                      <a:pPr marL="0" marR="0" fontAlgn="t">
                        <a:spcBef>
                          <a:spcPts val="0"/>
                        </a:spcBef>
                        <a:spcAft>
                          <a:spcPts val="0"/>
                        </a:spcAft>
                      </a:pPr>
                      <a:r>
                        <a:rPr lang="en-US" sz="2000">
                          <a:effectLst/>
                        </a:rPr>
                        <a:t>C</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Yes</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dirty="0">
                          <a:effectLst/>
                        </a:rPr>
                        <a:t>Optional/Weak</a:t>
                      </a:r>
                      <a:r>
                        <a:rPr lang="en-US" sz="2000" baseline="30000" dirty="0">
                          <a:effectLst/>
                        </a:rPr>
                        <a:t>6</a:t>
                      </a:r>
                      <a:endParaRPr lang="en-US" sz="2000" baseline="30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Weak</a:t>
                      </a:r>
                      <a:r>
                        <a:rPr lang="en-US" sz="2000" baseline="30000" dirty="0">
                          <a:effectLst/>
                        </a:rPr>
                        <a:t>6</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Yes (Unsafe)</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dirty="0">
                          <a:effectLst/>
                        </a:rPr>
                        <a:t>Weak</a:t>
                      </a:r>
                      <a:r>
                        <a:rPr lang="en-US" sz="2000" baseline="30000" dirty="0">
                          <a:effectLst/>
                        </a:rPr>
                        <a:t>6</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No</a:t>
                      </a:r>
                      <a:endParaRPr lang="en-US" sz="2000">
                        <a:effectLst/>
                        <a:latin typeface="+mn-lt"/>
                      </a:endParaRPr>
                    </a:p>
                  </a:txBody>
                  <a:tcPr marL="50800" marR="50800" marT="50800" marB="50800"/>
                </a:tc>
                <a:extLst>
                  <a:ext uri="{0D108BD9-81ED-4DB2-BD59-A6C34878D82A}">
                    <a16:rowId xmlns:a16="http://schemas.microsoft.com/office/drawing/2014/main" val="2046464265"/>
                  </a:ext>
                </a:extLst>
              </a:tr>
              <a:tr h="370840">
                <a:tc>
                  <a:txBody>
                    <a:bodyPr/>
                    <a:lstStyle/>
                    <a:p>
                      <a:pPr marL="0" marR="0" fontAlgn="t">
                        <a:spcBef>
                          <a:spcPts val="0"/>
                        </a:spcBef>
                        <a:spcAft>
                          <a:spcPts val="0"/>
                        </a:spcAft>
                      </a:pPr>
                      <a:r>
                        <a:rPr lang="en-US" sz="2000" dirty="0">
                          <a:effectLst/>
                        </a:rPr>
                        <a:t>C++</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endParaRPr lang="en-US" sz="2000" baseline="30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Weak</a:t>
                      </a:r>
                      <a:r>
                        <a:rPr lang="en-US" sz="2000" baseline="30000" dirty="0">
                          <a:effectLst/>
                        </a:rPr>
                        <a:t>6</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Weak</a:t>
                      </a:r>
                      <a:r>
                        <a:rPr lang="en-US" sz="2000" baseline="30000" dirty="0">
                          <a:effectLst/>
                        </a:rPr>
                        <a:t>6</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 (Unsafe)</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Weak</a:t>
                      </a:r>
                      <a:r>
                        <a:rPr lang="en-US" sz="2000" baseline="30000" dirty="0">
                          <a:effectLst/>
                        </a:rPr>
                        <a:t>6</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No</a:t>
                      </a:r>
                      <a:endParaRPr lang="en-US" sz="2000" dirty="0">
                        <a:effectLst/>
                        <a:latin typeface="+mn-lt"/>
                      </a:endParaRPr>
                    </a:p>
                  </a:txBody>
                  <a:tcPr marL="50800" marR="50800" marT="50800" marB="50800"/>
                </a:tc>
                <a:extLst>
                  <a:ext uri="{0D108BD9-81ED-4DB2-BD59-A6C34878D82A}">
                    <a16:rowId xmlns:a16="http://schemas.microsoft.com/office/drawing/2014/main" val="651102238"/>
                  </a:ext>
                </a:extLst>
              </a:tr>
              <a:tr h="370840">
                <a:tc>
                  <a:txBody>
                    <a:bodyPr/>
                    <a:lstStyle/>
                    <a:p>
                      <a:pPr marL="0" marR="0" fontAlgn="t">
                        <a:spcBef>
                          <a:spcPts val="0"/>
                        </a:spcBef>
                        <a:spcAft>
                          <a:spcPts val="0"/>
                        </a:spcAft>
                      </a:pPr>
                      <a:r>
                        <a:rPr lang="en-US" sz="2000" dirty="0">
                          <a:effectLst/>
                        </a:rPr>
                        <a:t>Rust</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Yes</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r>
                        <a:rPr lang="en-US" sz="2000" baseline="30000" dirty="0">
                          <a:effectLst/>
                        </a:rPr>
                        <a:t>7</a:t>
                      </a:r>
                      <a:endParaRPr lang="en-US" sz="2000" baseline="30000" dirty="0">
                        <a:effectLst/>
                        <a:latin typeface="+mn-lt"/>
                      </a:endParaRPr>
                    </a:p>
                  </a:txBody>
                  <a:tcPr marL="50800" marR="50800" marT="50800" marB="50800"/>
                </a:tc>
                <a:tc>
                  <a:txBody>
                    <a:bodyPr/>
                    <a:lstStyle/>
                    <a:p>
                      <a:pPr marL="0" marR="0" fontAlgn="t">
                        <a:spcBef>
                          <a:spcPts val="0"/>
                        </a:spcBef>
                        <a:spcAft>
                          <a:spcPts val="0"/>
                        </a:spcAft>
                      </a:pPr>
                      <a:r>
                        <a:rPr lang="en-US" sz="2000">
                          <a:effectLst/>
                        </a:rPr>
                        <a:t>Yes</a:t>
                      </a:r>
                      <a:endParaRPr lang="en-US" sz="200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r>
                        <a:rPr lang="en-US" sz="2000" baseline="30000" dirty="0">
                          <a:effectLst/>
                        </a:rPr>
                        <a:t>8</a:t>
                      </a:r>
                      <a:endParaRPr lang="en-US" sz="2000" baseline="30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No</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r>
                        <a:rPr lang="en-US" sz="2000" baseline="30000" dirty="0">
                          <a:effectLst/>
                        </a:rPr>
                        <a:t>8</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r>
                        <a:rPr lang="en-US" sz="2000" baseline="30000" dirty="0">
                          <a:effectLst/>
                        </a:rPr>
                        <a:t>8</a:t>
                      </a:r>
                      <a:endParaRPr lang="en-US" sz="2000" dirty="0">
                        <a:effectLst/>
                        <a:latin typeface="+mn-lt"/>
                      </a:endParaRPr>
                    </a:p>
                  </a:txBody>
                  <a:tcPr marL="50800" marR="50800" marT="50800" marB="50800"/>
                </a:tc>
                <a:extLst>
                  <a:ext uri="{0D108BD9-81ED-4DB2-BD59-A6C34878D82A}">
                    <a16:rowId xmlns:a16="http://schemas.microsoft.com/office/drawing/2014/main" val="315030699"/>
                  </a:ext>
                </a:extLst>
              </a:tr>
              <a:tr h="370840">
                <a:tc>
                  <a:txBody>
                    <a:bodyPr/>
                    <a:lstStyle/>
                    <a:p>
                      <a:pPr marL="0" marR="0" fontAlgn="t">
                        <a:spcBef>
                          <a:spcPts val="0"/>
                        </a:spcBef>
                        <a:spcAft>
                          <a:spcPts val="0"/>
                        </a:spcAft>
                      </a:pPr>
                      <a:r>
                        <a:rPr lang="en-US" sz="2000" dirty="0">
                          <a:effectLst/>
                        </a:rPr>
                        <a:t>ML/Haskell</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r>
                        <a:rPr lang="en-US" sz="2000" baseline="30000" dirty="0">
                          <a:effectLst/>
                        </a:rPr>
                        <a:t>7</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No</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endParaRPr lang="en-US" sz="2000" dirty="0">
                        <a:effectLst/>
                        <a:latin typeface="+mn-lt"/>
                      </a:endParaRPr>
                    </a:p>
                  </a:txBody>
                  <a:tcPr marL="50800" marR="50800" marT="50800" marB="50800"/>
                </a:tc>
                <a:tc>
                  <a:txBody>
                    <a:bodyPr/>
                    <a:lstStyle/>
                    <a:p>
                      <a:pPr marL="0" marR="0" fontAlgn="t">
                        <a:spcBef>
                          <a:spcPts val="0"/>
                        </a:spcBef>
                        <a:spcAft>
                          <a:spcPts val="0"/>
                        </a:spcAft>
                      </a:pPr>
                      <a:r>
                        <a:rPr lang="en-US" sz="2000" dirty="0">
                          <a:effectLst/>
                        </a:rPr>
                        <a:t>Yes</a:t>
                      </a:r>
                      <a:endParaRPr lang="en-US" sz="2000" dirty="0">
                        <a:effectLst/>
                        <a:latin typeface="+mn-lt"/>
                      </a:endParaRPr>
                    </a:p>
                  </a:txBody>
                  <a:tcPr marL="50800" marR="50800" marT="50800" marB="50800"/>
                </a:tc>
                <a:extLst>
                  <a:ext uri="{0D108BD9-81ED-4DB2-BD59-A6C34878D82A}">
                    <a16:rowId xmlns:a16="http://schemas.microsoft.com/office/drawing/2014/main" val="2599320970"/>
                  </a:ext>
                </a:extLst>
              </a:tr>
            </a:tbl>
          </a:graphicData>
        </a:graphic>
      </p:graphicFrame>
    </p:spTree>
    <p:extLst>
      <p:ext uri="{BB962C8B-B14F-4D97-AF65-F5344CB8AC3E}">
        <p14:creationId xmlns:p14="http://schemas.microsoft.com/office/powerpoint/2010/main" val="2051939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Intro to Rust</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marL="342900" indent="-342900">
              <a:lnSpc>
                <a:spcPct val="100000"/>
              </a:lnSpc>
              <a:spcBef>
                <a:spcPts val="0"/>
              </a:spcBef>
              <a:spcAft>
                <a:spcPts val="2400"/>
              </a:spcAft>
              <a:buFont typeface="Arial" panose="020B0604020202020204" pitchFamily="34" charset="0"/>
              <a:buChar char="•"/>
            </a:pPr>
            <a:r>
              <a:rPr lang="en-US" sz="2400" dirty="0"/>
              <a:t>Systems programming language</a:t>
            </a:r>
          </a:p>
          <a:p>
            <a:pPr marL="571500" lvl="1" indent="-342900">
              <a:lnSpc>
                <a:spcPct val="100000"/>
              </a:lnSpc>
              <a:spcBef>
                <a:spcPts val="0"/>
              </a:spcBef>
              <a:spcAft>
                <a:spcPts val="2400"/>
              </a:spcAft>
            </a:pPr>
            <a:r>
              <a:rPr lang="en-US" sz="2400" dirty="0"/>
              <a:t>Includes high-level scripting like features</a:t>
            </a:r>
          </a:p>
          <a:p>
            <a:pPr marL="571500" lvl="1" indent="-342900">
              <a:lnSpc>
                <a:spcPct val="100000"/>
              </a:lnSpc>
              <a:spcBef>
                <a:spcPts val="0"/>
              </a:spcBef>
              <a:spcAft>
                <a:spcPts val="2400"/>
              </a:spcAft>
            </a:pPr>
            <a:r>
              <a:rPr lang="en-US" sz="2400" dirty="0"/>
              <a:t>Designed for everyone</a:t>
            </a:r>
          </a:p>
          <a:p>
            <a:pPr marL="571500" lvl="1" indent="-342900">
              <a:lnSpc>
                <a:spcPct val="100000"/>
              </a:lnSpc>
              <a:spcBef>
                <a:spcPts val="0"/>
              </a:spcBef>
              <a:spcAft>
                <a:spcPts val="2400"/>
              </a:spcAft>
            </a:pPr>
            <a:r>
              <a:rPr lang="en-US" sz="2400" dirty="0"/>
              <a:t>Inclusive, warm, and friendly community – beginners welcome</a:t>
            </a:r>
          </a:p>
          <a:p>
            <a:pPr marL="571500" lvl="1" indent="-342900">
              <a:lnSpc>
                <a:spcPct val="100000"/>
              </a:lnSpc>
              <a:spcBef>
                <a:spcPts val="0"/>
              </a:spcBef>
              <a:spcAft>
                <a:spcPts val="2400"/>
              </a:spcAft>
            </a:pPr>
            <a:r>
              <a:rPr lang="en-US" sz="2400" dirty="0"/>
              <a:t>Ergonomics at the center of the language</a:t>
            </a:r>
          </a:p>
        </p:txBody>
      </p:sp>
    </p:spTree>
    <p:extLst>
      <p:ext uri="{BB962C8B-B14F-4D97-AF65-F5344CB8AC3E}">
        <p14:creationId xmlns:p14="http://schemas.microsoft.com/office/powerpoint/2010/main" val="2799768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Hello World</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marL="342900" indent="-342900">
              <a:lnSpc>
                <a:spcPct val="100000"/>
              </a:lnSpc>
              <a:spcBef>
                <a:spcPts val="0"/>
              </a:spcBef>
              <a:spcAft>
                <a:spcPts val="2400"/>
              </a:spcAft>
              <a:buFont typeface="Arial" panose="020B0604020202020204" pitchFamily="34" charset="0"/>
              <a:buChar char="•"/>
            </a:pPr>
            <a:r>
              <a:rPr lang="en-US" sz="2400" dirty="0"/>
              <a:t>Install Rust:  Retrieve and run </a:t>
            </a:r>
            <a:r>
              <a:rPr lang="en-US" sz="2400" dirty="0" err="1"/>
              <a:t>rustup-init</a:t>
            </a:r>
            <a:r>
              <a:rPr lang="en-US" sz="2400" dirty="0"/>
              <a:t> from </a:t>
            </a:r>
            <a:r>
              <a:rPr lang="en-US" sz="2400" dirty="0">
                <a:hlinkClick r:id="rId3"/>
              </a:rPr>
              <a:t>https://rustup.rs</a:t>
            </a:r>
            <a:endParaRPr lang="en-US" sz="2400" dirty="0"/>
          </a:p>
          <a:p>
            <a:pPr marL="571500" lvl="1" indent="-342900">
              <a:lnSpc>
                <a:spcPct val="100000"/>
              </a:lnSpc>
              <a:spcBef>
                <a:spcPts val="0"/>
              </a:spcBef>
              <a:spcAft>
                <a:spcPts val="2400"/>
              </a:spcAft>
            </a:pPr>
            <a:r>
              <a:rPr lang="en-US" sz="2400" dirty="0"/>
              <a:t>For Windows, also need Build Tools for Visual Studio</a:t>
            </a:r>
          </a:p>
          <a:p>
            <a:pPr marL="342900" indent="-342900">
              <a:lnSpc>
                <a:spcPct val="100000"/>
              </a:lnSpc>
              <a:spcBef>
                <a:spcPts val="0"/>
              </a:spcBef>
              <a:spcAft>
                <a:spcPts val="2400"/>
              </a:spcAft>
              <a:buFont typeface="Arial" panose="020B0604020202020204" pitchFamily="34" charset="0"/>
              <a:buChar char="•"/>
            </a:pPr>
            <a:r>
              <a:rPr lang="en-US" sz="2400" dirty="0"/>
              <a:t>Using cargo</a:t>
            </a:r>
          </a:p>
          <a:p>
            <a:pPr marL="571500" lvl="1" indent="-342900">
              <a:lnSpc>
                <a:spcPct val="100000"/>
              </a:lnSpc>
              <a:spcBef>
                <a:spcPts val="0"/>
              </a:spcBef>
              <a:spcAft>
                <a:spcPts val="2400"/>
              </a:spcAft>
            </a:pPr>
            <a:r>
              <a:rPr lang="en-US" sz="2400" dirty="0"/>
              <a:t>cargo new hello</a:t>
            </a:r>
          </a:p>
          <a:p>
            <a:pPr marL="571500" lvl="1" indent="-342900">
              <a:lnSpc>
                <a:spcPct val="100000"/>
              </a:lnSpc>
              <a:spcBef>
                <a:spcPts val="0"/>
              </a:spcBef>
              <a:spcAft>
                <a:spcPts val="2400"/>
              </a:spcAft>
            </a:pPr>
            <a:r>
              <a:rPr lang="en-US" sz="2400" dirty="0"/>
              <a:t>Use Visual Studio Code to inspect (has excellent plugin support for Rust)</a:t>
            </a:r>
          </a:p>
          <a:p>
            <a:pPr marL="571500" lvl="1" indent="-342900">
              <a:lnSpc>
                <a:spcPct val="100000"/>
              </a:lnSpc>
              <a:spcBef>
                <a:spcPts val="0"/>
              </a:spcBef>
              <a:spcAft>
                <a:spcPts val="2400"/>
              </a:spcAft>
            </a:pPr>
            <a:r>
              <a:rPr lang="en-US" sz="2400" dirty="0"/>
              <a:t>cargo run from hello directory (looks for </a:t>
            </a:r>
            <a:r>
              <a:rPr lang="en-US" sz="2400" dirty="0" err="1"/>
              <a:t>Cargo.toml</a:t>
            </a:r>
            <a:r>
              <a:rPr lang="en-US" sz="2400" dirty="0"/>
              <a:t>)</a:t>
            </a:r>
          </a:p>
          <a:p>
            <a:pPr marL="571500" lvl="1" indent="-342900">
              <a:lnSpc>
                <a:spcPct val="100000"/>
              </a:lnSpc>
              <a:spcBef>
                <a:spcPts val="0"/>
              </a:spcBef>
              <a:spcAft>
                <a:spcPts val="2400"/>
              </a:spcAft>
            </a:pPr>
            <a:r>
              <a:rPr lang="en-US" sz="2400" dirty="0"/>
              <a:t>Look at what cargo run created (</a:t>
            </a:r>
            <a:r>
              <a:rPr lang="en-US" sz="2400" dirty="0" err="1"/>
              <a:t>Cargo.lock</a:t>
            </a:r>
            <a:r>
              <a:rPr lang="en-US" sz="2400" dirty="0"/>
              <a:t>, target directory)</a:t>
            </a:r>
          </a:p>
          <a:p>
            <a:pPr marL="571500" lvl="1" indent="-342900">
              <a:lnSpc>
                <a:spcPct val="100000"/>
              </a:lnSpc>
              <a:spcBef>
                <a:spcPts val="0"/>
              </a:spcBef>
              <a:spcAft>
                <a:spcPts val="2400"/>
              </a:spcAft>
            </a:pPr>
            <a:r>
              <a:rPr lang="en-US" sz="2400" dirty="0"/>
              <a:t>Documentation:  </a:t>
            </a:r>
            <a:r>
              <a:rPr lang="en-US" sz="2400" dirty="0" err="1"/>
              <a:t>rustup</a:t>
            </a:r>
            <a:r>
              <a:rPr lang="en-US" sz="2400" dirty="0"/>
              <a:t> doc</a:t>
            </a:r>
          </a:p>
        </p:txBody>
      </p:sp>
    </p:spTree>
    <p:extLst>
      <p:ext uri="{BB962C8B-B14F-4D97-AF65-F5344CB8AC3E}">
        <p14:creationId xmlns:p14="http://schemas.microsoft.com/office/powerpoint/2010/main" val="1173779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Variable Types – </a:t>
            </a:r>
            <a:r>
              <a:rPr lang="en-US" dirty="0" err="1"/>
              <a:t>Numerics</a:t>
            </a:r>
            <a:endParaRPr lang="en-US" dirty="0"/>
          </a:p>
        </p:txBody>
      </p:sp>
      <p:graphicFrame>
        <p:nvGraphicFramePr>
          <p:cNvPr id="7" name="Table 6">
            <a:extLst>
              <a:ext uri="{FF2B5EF4-FFF2-40B4-BE49-F238E27FC236}">
                <a16:creationId xmlns:a16="http://schemas.microsoft.com/office/drawing/2014/main" id="{9387CC66-B12C-490C-9B8B-14E570B0ADC1}"/>
              </a:ext>
            </a:extLst>
          </p:cNvPr>
          <p:cNvGraphicFramePr>
            <a:graphicFrameLocks noGrp="1"/>
          </p:cNvGraphicFramePr>
          <p:nvPr>
            <p:extLst>
              <p:ext uri="{D42A27DB-BD31-4B8C-83A1-F6EECF244321}">
                <p14:modId xmlns:p14="http://schemas.microsoft.com/office/powerpoint/2010/main" val="3500827349"/>
              </p:ext>
            </p:extLst>
          </p:nvPr>
        </p:nvGraphicFramePr>
        <p:xfrm>
          <a:off x="256853" y="1952558"/>
          <a:ext cx="11681717" cy="3566160"/>
        </p:xfrm>
        <a:graphic>
          <a:graphicData uri="http://schemas.openxmlformats.org/drawingml/2006/table">
            <a:tbl>
              <a:tblPr firstRow="1" bandRow="1">
                <a:tableStyleId>{21E4AEA4-8DFA-4A89-87EB-49C32662AFE0}</a:tableStyleId>
              </a:tblPr>
              <a:tblGrid>
                <a:gridCol w="1808253">
                  <a:extLst>
                    <a:ext uri="{9D8B030D-6E8A-4147-A177-3AD203B41FA5}">
                      <a16:colId xmlns:a16="http://schemas.microsoft.com/office/drawing/2014/main" val="2333383329"/>
                    </a:ext>
                  </a:extLst>
                </a:gridCol>
                <a:gridCol w="2198669">
                  <a:extLst>
                    <a:ext uri="{9D8B030D-6E8A-4147-A177-3AD203B41FA5}">
                      <a16:colId xmlns:a16="http://schemas.microsoft.com/office/drawing/2014/main" val="1270363256"/>
                    </a:ext>
                  </a:extLst>
                </a:gridCol>
                <a:gridCol w="2250041">
                  <a:extLst>
                    <a:ext uri="{9D8B030D-6E8A-4147-A177-3AD203B41FA5}">
                      <a16:colId xmlns:a16="http://schemas.microsoft.com/office/drawing/2014/main" val="392277650"/>
                    </a:ext>
                  </a:extLst>
                </a:gridCol>
                <a:gridCol w="1613042">
                  <a:extLst>
                    <a:ext uri="{9D8B030D-6E8A-4147-A177-3AD203B41FA5}">
                      <a16:colId xmlns:a16="http://schemas.microsoft.com/office/drawing/2014/main" val="195715460"/>
                    </a:ext>
                  </a:extLst>
                </a:gridCol>
                <a:gridCol w="3811712">
                  <a:extLst>
                    <a:ext uri="{9D8B030D-6E8A-4147-A177-3AD203B41FA5}">
                      <a16:colId xmlns:a16="http://schemas.microsoft.com/office/drawing/2014/main" val="2075044555"/>
                    </a:ext>
                  </a:extLst>
                </a:gridCol>
              </a:tblGrid>
              <a:tr h="370840">
                <a:tc>
                  <a:txBody>
                    <a:bodyPr/>
                    <a:lstStyle/>
                    <a:p>
                      <a:r>
                        <a:rPr lang="en-US" sz="2400" dirty="0"/>
                        <a:t>Length</a:t>
                      </a:r>
                    </a:p>
                  </a:txBody>
                  <a:tcPr/>
                </a:tc>
                <a:tc>
                  <a:txBody>
                    <a:bodyPr/>
                    <a:lstStyle/>
                    <a:p>
                      <a:r>
                        <a:rPr lang="en-US" sz="2400" dirty="0"/>
                        <a:t>Signed</a:t>
                      </a:r>
                    </a:p>
                  </a:txBody>
                  <a:tcPr/>
                </a:tc>
                <a:tc>
                  <a:txBody>
                    <a:bodyPr/>
                    <a:lstStyle/>
                    <a:p>
                      <a:r>
                        <a:rPr lang="en-US" sz="2400" dirty="0"/>
                        <a:t>Unsigned</a:t>
                      </a:r>
                    </a:p>
                  </a:txBody>
                  <a:tcPr/>
                </a:tc>
                <a:tc>
                  <a:txBody>
                    <a:bodyPr/>
                    <a:lstStyle/>
                    <a:p>
                      <a:r>
                        <a:rPr lang="en-US" sz="2400" dirty="0"/>
                        <a:t>Floating-Point</a:t>
                      </a:r>
                    </a:p>
                  </a:txBody>
                  <a:tcPr/>
                </a:tc>
                <a:tc>
                  <a:txBody>
                    <a:bodyPr/>
                    <a:lstStyle/>
                    <a:p>
                      <a:r>
                        <a:rPr lang="en-US" sz="2400" dirty="0"/>
                        <a:t>Examples</a:t>
                      </a:r>
                    </a:p>
                  </a:txBody>
                  <a:tcPr/>
                </a:tc>
                <a:extLst>
                  <a:ext uri="{0D108BD9-81ED-4DB2-BD59-A6C34878D82A}">
                    <a16:rowId xmlns:a16="http://schemas.microsoft.com/office/drawing/2014/main" val="376226541"/>
                  </a:ext>
                </a:extLst>
              </a:tr>
              <a:tr h="370840">
                <a:tc>
                  <a:txBody>
                    <a:bodyPr/>
                    <a:lstStyle/>
                    <a:p>
                      <a:r>
                        <a:rPr lang="en-US" sz="2400" dirty="0"/>
                        <a:t>8-bit</a:t>
                      </a:r>
                    </a:p>
                  </a:txBody>
                  <a:tcPr/>
                </a:tc>
                <a:tc>
                  <a:txBody>
                    <a:bodyPr/>
                    <a:lstStyle/>
                    <a:p>
                      <a:r>
                        <a:rPr lang="en-US" sz="2400" dirty="0"/>
                        <a:t>i8</a:t>
                      </a:r>
                    </a:p>
                  </a:txBody>
                  <a:tcPr/>
                </a:tc>
                <a:tc>
                  <a:txBody>
                    <a:bodyPr/>
                    <a:lstStyle/>
                    <a:p>
                      <a:r>
                        <a:rPr lang="en-US" sz="2400" dirty="0"/>
                        <a:t>u8</a:t>
                      </a:r>
                    </a:p>
                  </a:txBody>
                  <a:tcPr/>
                </a:tc>
                <a:tc>
                  <a:txBody>
                    <a:bodyPr/>
                    <a:lstStyle/>
                    <a:p>
                      <a:endParaRPr lang="en-US" sz="2400" dirty="0"/>
                    </a:p>
                  </a:txBody>
                  <a:tcPr/>
                </a:tc>
                <a:tc>
                  <a:txBody>
                    <a:bodyPr/>
                    <a:lstStyle/>
                    <a:p>
                      <a:r>
                        <a:rPr lang="en-US" sz="2400" dirty="0">
                          <a:latin typeface="Consolas" panose="020B0609020204030204" pitchFamily="49" charset="0"/>
                        </a:rPr>
                        <a:t>Decimal:  101_439</a:t>
                      </a:r>
                    </a:p>
                  </a:txBody>
                  <a:tcPr/>
                </a:tc>
                <a:extLst>
                  <a:ext uri="{0D108BD9-81ED-4DB2-BD59-A6C34878D82A}">
                    <a16:rowId xmlns:a16="http://schemas.microsoft.com/office/drawing/2014/main" val="2482105684"/>
                  </a:ext>
                </a:extLst>
              </a:tr>
              <a:tr h="370840">
                <a:tc>
                  <a:txBody>
                    <a:bodyPr/>
                    <a:lstStyle/>
                    <a:p>
                      <a:r>
                        <a:rPr lang="en-US" sz="2400" dirty="0"/>
                        <a:t>16-bit</a:t>
                      </a:r>
                    </a:p>
                  </a:txBody>
                  <a:tcPr/>
                </a:tc>
                <a:tc>
                  <a:txBody>
                    <a:bodyPr/>
                    <a:lstStyle/>
                    <a:p>
                      <a:r>
                        <a:rPr lang="en-US" sz="2400" dirty="0"/>
                        <a:t>i16</a:t>
                      </a:r>
                    </a:p>
                  </a:txBody>
                  <a:tcPr/>
                </a:tc>
                <a:tc>
                  <a:txBody>
                    <a:bodyPr/>
                    <a:lstStyle/>
                    <a:p>
                      <a:r>
                        <a:rPr lang="en-US" sz="2400" dirty="0"/>
                        <a:t>u16</a:t>
                      </a:r>
                    </a:p>
                  </a:txBody>
                  <a:tcPr/>
                </a:tc>
                <a:tc>
                  <a:txBody>
                    <a:bodyPr/>
                    <a:lstStyle/>
                    <a:p>
                      <a:endParaRPr lang="en-US" sz="2400" dirty="0"/>
                    </a:p>
                  </a:txBody>
                  <a:tcPr/>
                </a:tc>
                <a:tc>
                  <a:txBody>
                    <a:bodyPr/>
                    <a:lstStyle/>
                    <a:p>
                      <a:r>
                        <a:rPr lang="en-US" sz="2400" dirty="0">
                          <a:latin typeface="Consolas" panose="020B0609020204030204" pitchFamily="49" charset="0"/>
                        </a:rPr>
                        <a:t>Hex:      0xff</a:t>
                      </a:r>
                    </a:p>
                  </a:txBody>
                  <a:tcPr/>
                </a:tc>
                <a:extLst>
                  <a:ext uri="{0D108BD9-81ED-4DB2-BD59-A6C34878D82A}">
                    <a16:rowId xmlns:a16="http://schemas.microsoft.com/office/drawing/2014/main" val="2960385930"/>
                  </a:ext>
                </a:extLst>
              </a:tr>
              <a:tr h="370840">
                <a:tc>
                  <a:txBody>
                    <a:bodyPr/>
                    <a:lstStyle/>
                    <a:p>
                      <a:r>
                        <a:rPr lang="en-US" sz="2400" dirty="0"/>
                        <a:t>32-bit</a:t>
                      </a:r>
                    </a:p>
                  </a:txBody>
                  <a:tcPr/>
                </a:tc>
                <a:tc>
                  <a:txBody>
                    <a:bodyPr/>
                    <a:lstStyle/>
                    <a:p>
                      <a:r>
                        <a:rPr lang="en-US" sz="2400" dirty="0"/>
                        <a:t>i32</a:t>
                      </a:r>
                    </a:p>
                  </a:txBody>
                  <a:tcPr/>
                </a:tc>
                <a:tc>
                  <a:txBody>
                    <a:bodyPr/>
                    <a:lstStyle/>
                    <a:p>
                      <a:r>
                        <a:rPr lang="en-US" sz="2400" dirty="0"/>
                        <a:t>u32</a:t>
                      </a:r>
                    </a:p>
                  </a:txBody>
                  <a:tcPr/>
                </a:tc>
                <a:tc>
                  <a:txBody>
                    <a:bodyPr/>
                    <a:lstStyle/>
                    <a:p>
                      <a:r>
                        <a:rPr lang="en-US" sz="2400" dirty="0"/>
                        <a:t>f32</a:t>
                      </a:r>
                    </a:p>
                  </a:txBody>
                  <a:tcPr/>
                </a:tc>
                <a:tc>
                  <a:txBody>
                    <a:bodyPr/>
                    <a:lstStyle/>
                    <a:p>
                      <a:r>
                        <a:rPr lang="en-US" sz="2400" dirty="0">
                          <a:latin typeface="Consolas" panose="020B0609020204030204" pitchFamily="49" charset="0"/>
                        </a:rPr>
                        <a:t>Octal:    0o77</a:t>
                      </a:r>
                    </a:p>
                  </a:txBody>
                  <a:tcPr/>
                </a:tc>
                <a:extLst>
                  <a:ext uri="{0D108BD9-81ED-4DB2-BD59-A6C34878D82A}">
                    <a16:rowId xmlns:a16="http://schemas.microsoft.com/office/drawing/2014/main" val="2440630239"/>
                  </a:ext>
                </a:extLst>
              </a:tr>
              <a:tr h="370840">
                <a:tc>
                  <a:txBody>
                    <a:bodyPr/>
                    <a:lstStyle/>
                    <a:p>
                      <a:r>
                        <a:rPr lang="en-US" sz="2400" dirty="0"/>
                        <a:t>64-bit</a:t>
                      </a:r>
                    </a:p>
                  </a:txBody>
                  <a:tcPr/>
                </a:tc>
                <a:tc>
                  <a:txBody>
                    <a:bodyPr/>
                    <a:lstStyle/>
                    <a:p>
                      <a:r>
                        <a:rPr lang="en-US" sz="2400" dirty="0"/>
                        <a:t>i64</a:t>
                      </a:r>
                    </a:p>
                  </a:txBody>
                  <a:tcPr/>
                </a:tc>
                <a:tc>
                  <a:txBody>
                    <a:bodyPr/>
                    <a:lstStyle/>
                    <a:p>
                      <a:r>
                        <a:rPr lang="en-US" sz="2400" dirty="0"/>
                        <a:t>u64</a:t>
                      </a:r>
                    </a:p>
                  </a:txBody>
                  <a:tcPr/>
                </a:tc>
                <a:tc>
                  <a:txBody>
                    <a:bodyPr/>
                    <a:lstStyle/>
                    <a:p>
                      <a:r>
                        <a:rPr lang="en-US" sz="2400" dirty="0"/>
                        <a:t>f64</a:t>
                      </a:r>
                    </a:p>
                  </a:txBody>
                  <a:tcPr/>
                </a:tc>
                <a:tc>
                  <a:txBody>
                    <a:bodyPr/>
                    <a:lstStyle/>
                    <a:p>
                      <a:r>
                        <a:rPr lang="en-US" sz="2400" dirty="0">
                          <a:latin typeface="Consolas" panose="020B0609020204030204" pitchFamily="49" charset="0"/>
                        </a:rPr>
                        <a:t>Binary:   0b1111_0000</a:t>
                      </a:r>
                    </a:p>
                  </a:txBody>
                  <a:tcPr/>
                </a:tc>
                <a:extLst>
                  <a:ext uri="{0D108BD9-81ED-4DB2-BD59-A6C34878D82A}">
                    <a16:rowId xmlns:a16="http://schemas.microsoft.com/office/drawing/2014/main" val="65783765"/>
                  </a:ext>
                </a:extLst>
              </a:tr>
              <a:tr h="370840">
                <a:tc>
                  <a:txBody>
                    <a:bodyPr/>
                    <a:lstStyle/>
                    <a:p>
                      <a:r>
                        <a:rPr lang="en-US" sz="2400" dirty="0"/>
                        <a:t>128-bit</a:t>
                      </a:r>
                    </a:p>
                  </a:txBody>
                  <a:tcPr/>
                </a:tc>
                <a:tc>
                  <a:txBody>
                    <a:bodyPr/>
                    <a:lstStyle/>
                    <a:p>
                      <a:r>
                        <a:rPr lang="en-US" sz="2400" dirty="0"/>
                        <a:t>i128</a:t>
                      </a:r>
                    </a:p>
                  </a:txBody>
                  <a:tcPr/>
                </a:tc>
                <a:tc>
                  <a:txBody>
                    <a:bodyPr/>
                    <a:lstStyle/>
                    <a:p>
                      <a:r>
                        <a:rPr lang="en-US" sz="2400" dirty="0"/>
                        <a:t>u128</a:t>
                      </a:r>
                    </a:p>
                  </a:txBody>
                  <a:tcPr/>
                </a:tc>
                <a:tc>
                  <a:txBody>
                    <a:bodyPr/>
                    <a:lstStyle/>
                    <a:p>
                      <a:endParaRPr lang="en-US" sz="2400" dirty="0"/>
                    </a:p>
                  </a:txBody>
                  <a:tcPr/>
                </a:tc>
                <a:tc>
                  <a:txBody>
                    <a:bodyPr/>
                    <a:lstStyle/>
                    <a:p>
                      <a:r>
                        <a:rPr lang="en-US" sz="2400" dirty="0">
                          <a:latin typeface="Consolas" panose="020B0609020204030204" pitchFamily="49" charset="0"/>
                        </a:rPr>
                        <a:t>Byte*:    </a:t>
                      </a:r>
                      <a:r>
                        <a:rPr lang="en-US" sz="2400" dirty="0" err="1">
                          <a:latin typeface="Consolas" panose="020B0609020204030204" pitchFamily="49" charset="0"/>
                        </a:rPr>
                        <a:t>b’A</a:t>
                      </a:r>
                      <a:r>
                        <a:rPr lang="en-US" sz="2400" dirty="0">
                          <a:latin typeface="Consolas" panose="020B0609020204030204" pitchFamily="49" charset="0"/>
                        </a:rPr>
                        <a:t>’</a:t>
                      </a:r>
                    </a:p>
                  </a:txBody>
                  <a:tcPr/>
                </a:tc>
                <a:extLst>
                  <a:ext uri="{0D108BD9-81ED-4DB2-BD59-A6C34878D82A}">
                    <a16:rowId xmlns:a16="http://schemas.microsoft.com/office/drawing/2014/main" val="3492019671"/>
                  </a:ext>
                </a:extLst>
              </a:tr>
              <a:tr h="370840">
                <a:tc>
                  <a:txBody>
                    <a:bodyPr/>
                    <a:lstStyle/>
                    <a:p>
                      <a:r>
                        <a:rPr lang="en-US" sz="2400" dirty="0"/>
                        <a:t>Arch Native</a:t>
                      </a:r>
                    </a:p>
                  </a:txBody>
                  <a:tcPr/>
                </a:tc>
                <a:tc>
                  <a:txBody>
                    <a:bodyPr/>
                    <a:lstStyle/>
                    <a:p>
                      <a:r>
                        <a:rPr lang="en-US" sz="2400" dirty="0" err="1"/>
                        <a:t>isize</a:t>
                      </a:r>
                      <a:r>
                        <a:rPr lang="en-US" sz="2400" dirty="0"/>
                        <a:t> (32 or 64)</a:t>
                      </a:r>
                    </a:p>
                  </a:txBody>
                  <a:tcPr/>
                </a:tc>
                <a:tc>
                  <a:txBody>
                    <a:bodyPr/>
                    <a:lstStyle/>
                    <a:p>
                      <a:r>
                        <a:rPr lang="en-US" sz="2400" dirty="0" err="1"/>
                        <a:t>usize</a:t>
                      </a:r>
                      <a:r>
                        <a:rPr lang="en-US" sz="2400" dirty="0"/>
                        <a:t> (32 or 64)</a:t>
                      </a:r>
                    </a:p>
                  </a:txBody>
                  <a:tcPr/>
                </a:tc>
                <a:tc>
                  <a:txBody>
                    <a:bodyPr/>
                    <a:lstStyle/>
                    <a:p>
                      <a:endParaRPr lang="en-US" sz="2400" dirty="0"/>
                    </a:p>
                  </a:txBody>
                  <a:tcPr/>
                </a:tc>
                <a:tc>
                  <a:txBody>
                    <a:bodyPr/>
                    <a:lstStyle/>
                    <a:p>
                      <a:r>
                        <a:rPr lang="en-US" sz="2400" dirty="0"/>
                        <a:t>*(u8 only)</a:t>
                      </a:r>
                    </a:p>
                  </a:txBody>
                  <a:tcPr/>
                </a:tc>
                <a:extLst>
                  <a:ext uri="{0D108BD9-81ED-4DB2-BD59-A6C34878D82A}">
                    <a16:rowId xmlns:a16="http://schemas.microsoft.com/office/drawing/2014/main" val="2660992559"/>
                  </a:ext>
                </a:extLst>
              </a:tr>
            </a:tbl>
          </a:graphicData>
        </a:graphic>
      </p:graphicFrame>
    </p:spTree>
    <p:extLst>
      <p:ext uri="{BB962C8B-B14F-4D97-AF65-F5344CB8AC3E}">
        <p14:creationId xmlns:p14="http://schemas.microsoft.com/office/powerpoint/2010/main" val="263937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4902-5AAE-42ED-833F-E7D042BC8EF8}"/>
              </a:ext>
            </a:extLst>
          </p:cNvPr>
          <p:cNvSpPr>
            <a:spLocks noGrp="1"/>
          </p:cNvSpPr>
          <p:nvPr>
            <p:ph type="title"/>
          </p:nvPr>
        </p:nvSpPr>
        <p:spPr/>
        <p:txBody>
          <a:bodyPr/>
          <a:lstStyle/>
          <a:p>
            <a:r>
              <a:rPr lang="en-US" dirty="0"/>
              <a:t>Bjarne </a:t>
            </a:r>
            <a:r>
              <a:rPr lang="en-US" dirty="0" err="1"/>
              <a:t>Stroustrup</a:t>
            </a:r>
            <a:r>
              <a:rPr lang="en-US" dirty="0"/>
              <a:t> – Inventor of C++</a:t>
            </a:r>
          </a:p>
        </p:txBody>
      </p:sp>
      <p:sp>
        <p:nvSpPr>
          <p:cNvPr id="3" name="Content Placeholder 2">
            <a:extLst>
              <a:ext uri="{FF2B5EF4-FFF2-40B4-BE49-F238E27FC236}">
                <a16:creationId xmlns:a16="http://schemas.microsoft.com/office/drawing/2014/main" id="{F1440440-D1C4-4574-BFDE-ED298C97B497}"/>
              </a:ext>
            </a:extLst>
          </p:cNvPr>
          <p:cNvSpPr>
            <a:spLocks noGrp="1"/>
          </p:cNvSpPr>
          <p:nvPr>
            <p:ph sz="quarter" idx="10"/>
          </p:nvPr>
        </p:nvSpPr>
        <p:spPr>
          <a:xfrm>
            <a:off x="4742384" y="1181527"/>
            <a:ext cx="6822032" cy="5414482"/>
          </a:xfrm>
        </p:spPr>
        <p:txBody>
          <a:bodyPr>
            <a:normAutofit/>
          </a:bodyPr>
          <a:lstStyle/>
          <a:p>
            <a:pPr marL="171450" indent="-171450">
              <a:lnSpc>
                <a:spcPct val="100000"/>
              </a:lnSpc>
              <a:spcBef>
                <a:spcPts val="0"/>
              </a:spcBef>
              <a:spcAft>
                <a:spcPts val="1800"/>
              </a:spcAft>
              <a:buFont typeface="Arial" panose="020B0604020202020204" pitchFamily="34" charset="0"/>
              <a:buChar char="•"/>
            </a:pPr>
            <a:r>
              <a:rPr lang="en-US" sz="2400" dirty="0"/>
              <a:t>C with classes (later renamed C++) evolved from C (1979)</a:t>
            </a:r>
          </a:p>
          <a:p>
            <a:pPr marL="171450" indent="-171450">
              <a:lnSpc>
                <a:spcPct val="100000"/>
              </a:lnSpc>
              <a:spcBef>
                <a:spcPts val="0"/>
              </a:spcBef>
              <a:spcAft>
                <a:spcPts val="1800"/>
              </a:spcAft>
              <a:buFont typeface="Arial" panose="020B0604020202020204" pitchFamily="34" charset="0"/>
              <a:buChar char="•"/>
            </a:pPr>
            <a:r>
              <a:rPr lang="en-US" sz="2400" dirty="0" err="1"/>
              <a:t>Stroustrup</a:t>
            </a:r>
            <a:r>
              <a:rPr lang="en-US" sz="2400" dirty="0"/>
              <a:t> wanted the </a:t>
            </a:r>
            <a:r>
              <a:rPr lang="en-US" sz="2400" dirty="0" err="1"/>
              <a:t>Simula</a:t>
            </a:r>
            <a:r>
              <a:rPr lang="en-US" sz="2400" dirty="0"/>
              <a:t> programming language class features and C’s efficiency</a:t>
            </a:r>
          </a:p>
          <a:p>
            <a:pPr marL="171450" indent="-171450">
              <a:lnSpc>
                <a:spcPct val="100000"/>
              </a:lnSpc>
              <a:spcBef>
                <a:spcPts val="0"/>
              </a:spcBef>
              <a:spcAft>
                <a:spcPts val="1800"/>
              </a:spcAft>
              <a:buFont typeface="Arial" panose="020B0604020202020204" pitchFamily="34" charset="0"/>
              <a:buChar char="•"/>
            </a:pPr>
            <a:r>
              <a:rPr lang="en-US" sz="2400" dirty="0"/>
              <a:t>A key decision was to build on C (maintain compatibility)</a:t>
            </a:r>
          </a:p>
          <a:p>
            <a:pPr marL="400050" lvl="1" indent="-171450">
              <a:lnSpc>
                <a:spcPct val="100000"/>
              </a:lnSpc>
              <a:spcBef>
                <a:spcPts val="0"/>
              </a:spcBef>
              <a:spcAft>
                <a:spcPts val="1800"/>
              </a:spcAft>
            </a:pPr>
            <a:r>
              <a:rPr lang="en-US" sz="2400" dirty="0"/>
              <a:t>A big part of C++’s success</a:t>
            </a:r>
          </a:p>
          <a:p>
            <a:pPr marL="400050" lvl="1" indent="-171450">
              <a:lnSpc>
                <a:spcPct val="100000"/>
              </a:lnSpc>
              <a:spcBef>
                <a:spcPts val="0"/>
              </a:spcBef>
              <a:spcAft>
                <a:spcPts val="1800"/>
              </a:spcAft>
            </a:pPr>
            <a:r>
              <a:rPr lang="en-US" sz="2400" dirty="0"/>
              <a:t>C essentially portable assembler with near ubiquitous platform support</a:t>
            </a:r>
          </a:p>
          <a:p>
            <a:pPr marL="400050" lvl="1" indent="-171450">
              <a:lnSpc>
                <a:spcPct val="100000"/>
              </a:lnSpc>
              <a:spcBef>
                <a:spcPts val="0"/>
              </a:spcBef>
              <a:spcAft>
                <a:spcPts val="1800"/>
              </a:spcAft>
            </a:pPr>
            <a:r>
              <a:rPr lang="en-US" sz="2400" dirty="0"/>
              <a:t>Unfortunately also major weakness for C++,  shackled with C’s weaknesses</a:t>
            </a:r>
          </a:p>
        </p:txBody>
      </p:sp>
      <p:pic>
        <p:nvPicPr>
          <p:cNvPr id="3074" name="Picture 2" descr="https://upload.wikimedia.org/wikipedia/commons/d/da/BjarneStroustrup.jpg">
            <a:extLst>
              <a:ext uri="{FF2B5EF4-FFF2-40B4-BE49-F238E27FC236}">
                <a16:creationId xmlns:a16="http://schemas.microsoft.com/office/drawing/2014/main" id="{FA27E22E-306F-484D-A827-C3266C137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84" y="2266088"/>
            <a:ext cx="4114800" cy="3086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FA4B9F-6DB0-495B-8BA5-B8B7C328D46C}"/>
              </a:ext>
            </a:extLst>
          </p:cNvPr>
          <p:cNvSpPr txBox="1"/>
          <p:nvPr/>
        </p:nvSpPr>
        <p:spPr>
          <a:xfrm>
            <a:off x="281357" y="6601769"/>
            <a:ext cx="2240782" cy="246221"/>
          </a:xfrm>
          <a:prstGeom prst="rect">
            <a:avLst/>
          </a:prstGeom>
          <a:noFill/>
        </p:spPr>
        <p:txBody>
          <a:bodyPr wrap="square" rtlCol="0">
            <a:spAutoFit/>
          </a:bodyPr>
          <a:lstStyle/>
          <a:p>
            <a:r>
              <a:rPr lang="en-US" sz="1000" dirty="0"/>
              <a:t>Image Source:  Wikipedia</a:t>
            </a:r>
          </a:p>
        </p:txBody>
      </p:sp>
    </p:spTree>
    <p:extLst>
      <p:ext uri="{BB962C8B-B14F-4D97-AF65-F5344CB8AC3E}">
        <p14:creationId xmlns:p14="http://schemas.microsoft.com/office/powerpoint/2010/main" val="218993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Variable Types – Additional Scalars</a:t>
            </a:r>
          </a:p>
        </p:txBody>
      </p:sp>
      <p:graphicFrame>
        <p:nvGraphicFramePr>
          <p:cNvPr id="7" name="Table 6">
            <a:extLst>
              <a:ext uri="{FF2B5EF4-FFF2-40B4-BE49-F238E27FC236}">
                <a16:creationId xmlns:a16="http://schemas.microsoft.com/office/drawing/2014/main" id="{76A52BF2-A166-4456-BD20-79A406472068}"/>
              </a:ext>
            </a:extLst>
          </p:cNvPr>
          <p:cNvGraphicFramePr>
            <a:graphicFrameLocks noGrp="1"/>
          </p:cNvGraphicFramePr>
          <p:nvPr>
            <p:extLst>
              <p:ext uri="{D42A27DB-BD31-4B8C-83A1-F6EECF244321}">
                <p14:modId xmlns:p14="http://schemas.microsoft.com/office/powerpoint/2010/main" val="281376355"/>
              </p:ext>
            </p:extLst>
          </p:nvPr>
        </p:nvGraphicFramePr>
        <p:xfrm>
          <a:off x="521207" y="2150111"/>
          <a:ext cx="11119412" cy="2468880"/>
        </p:xfrm>
        <a:graphic>
          <a:graphicData uri="http://schemas.openxmlformats.org/drawingml/2006/table">
            <a:tbl>
              <a:tblPr firstRow="1" bandRow="1">
                <a:tableStyleId>{21E4AEA4-8DFA-4A89-87EB-49C32662AFE0}</a:tableStyleId>
              </a:tblPr>
              <a:tblGrid>
                <a:gridCol w="1533624">
                  <a:extLst>
                    <a:ext uri="{9D8B030D-6E8A-4147-A177-3AD203B41FA5}">
                      <a16:colId xmlns:a16="http://schemas.microsoft.com/office/drawing/2014/main" val="1341237679"/>
                    </a:ext>
                  </a:extLst>
                </a:gridCol>
                <a:gridCol w="1613043">
                  <a:extLst>
                    <a:ext uri="{9D8B030D-6E8A-4147-A177-3AD203B41FA5}">
                      <a16:colId xmlns:a16="http://schemas.microsoft.com/office/drawing/2014/main" val="2955171699"/>
                    </a:ext>
                  </a:extLst>
                </a:gridCol>
                <a:gridCol w="2506895">
                  <a:extLst>
                    <a:ext uri="{9D8B030D-6E8A-4147-A177-3AD203B41FA5}">
                      <a16:colId xmlns:a16="http://schemas.microsoft.com/office/drawing/2014/main" val="2980794796"/>
                    </a:ext>
                  </a:extLst>
                </a:gridCol>
                <a:gridCol w="5465850">
                  <a:extLst>
                    <a:ext uri="{9D8B030D-6E8A-4147-A177-3AD203B41FA5}">
                      <a16:colId xmlns:a16="http://schemas.microsoft.com/office/drawing/2014/main" val="1095200067"/>
                    </a:ext>
                  </a:extLst>
                </a:gridCol>
              </a:tblGrid>
              <a:tr h="370840">
                <a:tc>
                  <a:txBody>
                    <a:bodyPr/>
                    <a:lstStyle/>
                    <a:p>
                      <a:r>
                        <a:rPr lang="en-US" sz="2400" dirty="0"/>
                        <a:t>Type</a:t>
                      </a:r>
                    </a:p>
                  </a:txBody>
                  <a:tcPr/>
                </a:tc>
                <a:tc>
                  <a:txBody>
                    <a:bodyPr/>
                    <a:lstStyle/>
                    <a:p>
                      <a:r>
                        <a:rPr lang="en-US" sz="2400" dirty="0"/>
                        <a:t>Keyword</a:t>
                      </a:r>
                    </a:p>
                  </a:txBody>
                  <a:tcPr/>
                </a:tc>
                <a:tc>
                  <a:txBody>
                    <a:bodyPr/>
                    <a:lstStyle/>
                    <a:p>
                      <a:r>
                        <a:rPr lang="en-US" sz="2400" dirty="0"/>
                        <a:t>Values</a:t>
                      </a:r>
                    </a:p>
                  </a:txBody>
                  <a:tcPr/>
                </a:tc>
                <a:tc>
                  <a:txBody>
                    <a:bodyPr/>
                    <a:lstStyle/>
                    <a:p>
                      <a:r>
                        <a:rPr lang="en-US" sz="2400" dirty="0"/>
                        <a:t>Notes</a:t>
                      </a:r>
                    </a:p>
                  </a:txBody>
                  <a:tcPr/>
                </a:tc>
                <a:extLst>
                  <a:ext uri="{0D108BD9-81ED-4DB2-BD59-A6C34878D82A}">
                    <a16:rowId xmlns:a16="http://schemas.microsoft.com/office/drawing/2014/main" val="3889988491"/>
                  </a:ext>
                </a:extLst>
              </a:tr>
              <a:tr h="370840">
                <a:tc>
                  <a:txBody>
                    <a:bodyPr/>
                    <a:lstStyle/>
                    <a:p>
                      <a:r>
                        <a:rPr lang="en-US" sz="2400" dirty="0"/>
                        <a:t>Boolean</a:t>
                      </a:r>
                    </a:p>
                  </a:txBody>
                  <a:tcPr/>
                </a:tc>
                <a:tc>
                  <a:txBody>
                    <a:bodyPr/>
                    <a:lstStyle/>
                    <a:p>
                      <a:r>
                        <a:rPr lang="en-US" sz="2400" dirty="0"/>
                        <a:t>bool</a:t>
                      </a:r>
                    </a:p>
                  </a:txBody>
                  <a:tcPr/>
                </a:tc>
                <a:tc>
                  <a:txBody>
                    <a:bodyPr/>
                    <a:lstStyle/>
                    <a:p>
                      <a:r>
                        <a:rPr lang="en-US" sz="2400" dirty="0"/>
                        <a:t>true | false</a:t>
                      </a:r>
                    </a:p>
                  </a:txBody>
                  <a:tcPr/>
                </a:tc>
                <a:tc>
                  <a:txBody>
                    <a:bodyPr/>
                    <a:lstStyle/>
                    <a:p>
                      <a:endParaRPr lang="en-US" sz="2400" dirty="0"/>
                    </a:p>
                  </a:txBody>
                  <a:tcPr/>
                </a:tc>
                <a:extLst>
                  <a:ext uri="{0D108BD9-81ED-4DB2-BD59-A6C34878D82A}">
                    <a16:rowId xmlns:a16="http://schemas.microsoft.com/office/drawing/2014/main" val="3190876488"/>
                  </a:ext>
                </a:extLst>
              </a:tr>
              <a:tr h="370840">
                <a:tc>
                  <a:txBody>
                    <a:bodyPr/>
                    <a:lstStyle/>
                    <a:p>
                      <a:r>
                        <a:rPr lang="en-US" sz="2400" dirty="0"/>
                        <a:t>Character</a:t>
                      </a:r>
                    </a:p>
                  </a:txBody>
                  <a:tcPr/>
                </a:tc>
                <a:tc>
                  <a:txBody>
                    <a:bodyPr/>
                    <a:lstStyle/>
                    <a:p>
                      <a:r>
                        <a:rPr lang="en-US" sz="2400" dirty="0"/>
                        <a:t>char</a:t>
                      </a:r>
                    </a:p>
                  </a:txBody>
                  <a:tcPr/>
                </a:tc>
                <a:tc>
                  <a:txBody>
                    <a:bodyPr/>
                    <a:lstStyle/>
                    <a:p>
                      <a:r>
                        <a:rPr lang="en-US" sz="2400" dirty="0"/>
                        <a:t>‘c’,     ‘</a:t>
                      </a:r>
                      <a:r>
                        <a:rPr lang="yo-NG" sz="2400" kern="1200" dirty="0">
                          <a:solidFill>
                            <a:schemeClr val="dk1"/>
                          </a:solidFill>
                          <a:effectLst/>
                          <a:latin typeface="+mn-lt"/>
                          <a:ea typeface="+mn-ea"/>
                          <a:cs typeface="+mn-cs"/>
                        </a:rPr>
                        <a:t>Ł</a:t>
                      </a:r>
                      <a:r>
                        <a:rPr lang="en-US" sz="2400" kern="1200" dirty="0">
                          <a:solidFill>
                            <a:schemeClr val="dk1"/>
                          </a:solidFill>
                          <a:effectLst/>
                          <a:latin typeface="+mn-lt"/>
                          <a:ea typeface="+mn-ea"/>
                          <a:cs typeface="+mn-cs"/>
                        </a:rPr>
                        <a:t>’,     ‘</a:t>
                      </a:r>
                      <a:r>
                        <a:rPr lang="yo-NG" sz="2400" kern="1200" dirty="0">
                          <a:solidFill>
                            <a:schemeClr val="dk1"/>
                          </a:solidFill>
                          <a:effectLst/>
                          <a:latin typeface="+mn-lt"/>
                          <a:ea typeface="+mn-ea"/>
                          <a:cs typeface="+mn-cs"/>
                        </a:rPr>
                        <a:t>β</a:t>
                      </a:r>
                      <a:r>
                        <a:rPr lang="en-US" sz="2400" kern="1200" dirty="0">
                          <a:solidFill>
                            <a:schemeClr val="dk1"/>
                          </a:solidFill>
                          <a:effectLst/>
                          <a:latin typeface="+mn-lt"/>
                          <a:ea typeface="+mn-ea"/>
                          <a:cs typeface="+mn-cs"/>
                        </a:rPr>
                        <a:t>’,</a:t>
                      </a:r>
                      <a:br>
                        <a:rPr lang="en-US" sz="2400" kern="1200" dirty="0">
                          <a:solidFill>
                            <a:schemeClr val="dk1"/>
                          </a:solidFill>
                          <a:effectLst/>
                          <a:latin typeface="+mn-lt"/>
                          <a:ea typeface="+mn-ea"/>
                          <a:cs typeface="+mn-cs"/>
                        </a:rPr>
                      </a:br>
                      <a:r>
                        <a:rPr lang="en-US" sz="2400" kern="1200" dirty="0">
                          <a:solidFill>
                            <a:schemeClr val="dk1"/>
                          </a:solidFill>
                          <a:effectLst/>
                          <a:latin typeface="+mn-lt"/>
                          <a:ea typeface="+mn-ea"/>
                          <a:cs typeface="+mn-cs"/>
                        </a:rPr>
                        <a:t>‘</a:t>
                      </a:r>
                      <a:r>
                        <a:rPr lang="yo-NG" sz="2400" kern="1200" dirty="0">
                          <a:solidFill>
                            <a:schemeClr val="dk1"/>
                          </a:solidFill>
                          <a:effectLst/>
                          <a:latin typeface="+mn-lt"/>
                          <a:ea typeface="+mn-ea"/>
                          <a:cs typeface="+mn-cs"/>
                        </a:rPr>
                        <a:t>♬</a:t>
                      </a:r>
                      <a:r>
                        <a:rPr lang="en-US" sz="2400" kern="1200" dirty="0">
                          <a:solidFill>
                            <a:schemeClr val="dk1"/>
                          </a:solidFill>
                          <a:effectLst/>
                          <a:latin typeface="+mn-lt"/>
                          <a:ea typeface="+mn-ea"/>
                          <a:cs typeface="+mn-cs"/>
                        </a:rPr>
                        <a:t>’,   ‘</a:t>
                      </a:r>
                      <a:r>
                        <a:rPr lang="yo-NG" sz="2400" kern="1200" dirty="0">
                          <a:solidFill>
                            <a:schemeClr val="dk1"/>
                          </a:solidFill>
                          <a:effectLst/>
                          <a:latin typeface="+mn-lt"/>
                          <a:ea typeface="+mn-ea"/>
                          <a:cs typeface="+mn-cs"/>
                        </a:rPr>
                        <a:t>€</a:t>
                      </a:r>
                      <a:r>
                        <a:rPr lang="en-US" sz="2400" kern="1200" dirty="0">
                          <a:solidFill>
                            <a:schemeClr val="dk1"/>
                          </a:solidFill>
                          <a:effectLst/>
                          <a:latin typeface="+mn-lt"/>
                          <a:ea typeface="+mn-ea"/>
                          <a:cs typeface="+mn-cs"/>
                        </a:rPr>
                        <a:t>’,     ‘</a:t>
                      </a:r>
                      <a:r>
                        <a:rPr lang="yo-NG" sz="2400" kern="1200" dirty="0">
                          <a:solidFill>
                            <a:schemeClr val="dk1"/>
                          </a:solidFill>
                          <a:effectLst/>
                          <a:latin typeface="+mn-lt"/>
                          <a:ea typeface="+mn-ea"/>
                          <a:cs typeface="+mn-cs"/>
                        </a:rPr>
                        <a:t>∯</a:t>
                      </a:r>
                      <a:r>
                        <a:rPr lang="en-US" sz="2400" kern="1200" dirty="0">
                          <a:solidFill>
                            <a:schemeClr val="dk1"/>
                          </a:solidFill>
                          <a:effectLst/>
                          <a:latin typeface="+mn-lt"/>
                          <a:ea typeface="+mn-ea"/>
                          <a:cs typeface="+mn-cs"/>
                        </a:rPr>
                        <a:t>’,</a:t>
                      </a:r>
                      <a:br>
                        <a:rPr lang="en-US" sz="2400" kern="1200" dirty="0">
                          <a:solidFill>
                            <a:schemeClr val="dk1"/>
                          </a:solidFill>
                          <a:effectLst/>
                          <a:latin typeface="+mn-lt"/>
                          <a:ea typeface="+mn-ea"/>
                          <a:cs typeface="+mn-cs"/>
                        </a:rPr>
                      </a:br>
                      <a:r>
                        <a:rPr lang="en-US" sz="2400" kern="1200" dirty="0">
                          <a:solidFill>
                            <a:schemeClr val="dk1"/>
                          </a:solidFill>
                          <a:effectLst/>
                          <a:latin typeface="+mn-lt"/>
                          <a:ea typeface="+mn-ea"/>
                          <a:cs typeface="+mn-cs"/>
                        </a:rPr>
                        <a:t>‘</a:t>
                      </a:r>
                      <a:r>
                        <a:rPr lang="yo-NG" sz="2400" kern="1200" dirty="0">
                          <a:solidFill>
                            <a:schemeClr val="dk1"/>
                          </a:solidFill>
                          <a:effectLst/>
                          <a:latin typeface="+mn-lt"/>
                          <a:ea typeface="+mn-ea"/>
                          <a:cs typeface="+mn-cs"/>
                        </a:rPr>
                        <a:t>🏀</a:t>
                      </a:r>
                      <a:r>
                        <a:rPr lang="en-US" sz="2400" kern="1200" dirty="0">
                          <a:solidFill>
                            <a:schemeClr val="dk1"/>
                          </a:solidFill>
                          <a:effectLst/>
                          <a:latin typeface="+mn-lt"/>
                          <a:ea typeface="+mn-ea"/>
                          <a:cs typeface="+mn-cs"/>
                        </a:rPr>
                        <a:t>’,  ‘</a:t>
                      </a:r>
                      <a:r>
                        <a:rPr lang="yo-NG" sz="2400" kern="1200" dirty="0">
                          <a:solidFill>
                            <a:schemeClr val="dk1"/>
                          </a:solidFill>
                          <a:effectLst/>
                          <a:latin typeface="+mn-lt"/>
                          <a:ea typeface="+mn-ea"/>
                          <a:cs typeface="+mn-cs"/>
                        </a:rPr>
                        <a:t>✔</a:t>
                      </a:r>
                      <a:r>
                        <a:rPr lang="en-US" sz="2400" kern="1200" dirty="0">
                          <a:solidFill>
                            <a:schemeClr val="dk1"/>
                          </a:solidFill>
                          <a:effectLst/>
                          <a:latin typeface="+mn-lt"/>
                          <a:ea typeface="+mn-ea"/>
                          <a:cs typeface="+mn-cs"/>
                        </a:rPr>
                        <a:t>’,  ‘</a:t>
                      </a:r>
                      <a:r>
                        <a:rPr lang="yo-NG" sz="2400" kern="1200" dirty="0">
                          <a:solidFill>
                            <a:schemeClr val="dk1"/>
                          </a:solidFill>
                          <a:effectLst/>
                          <a:latin typeface="+mn-lt"/>
                          <a:ea typeface="+mn-ea"/>
                          <a:cs typeface="+mn-cs"/>
                        </a:rPr>
                        <a:t>😎</a:t>
                      </a:r>
                      <a:r>
                        <a:rPr lang="en-US" sz="2400" kern="1200" dirty="0">
                          <a:solidFill>
                            <a:schemeClr val="dk1"/>
                          </a:solidFill>
                          <a:effectLst/>
                          <a:latin typeface="+mn-lt"/>
                          <a:ea typeface="+mn-ea"/>
                          <a:cs typeface="+mn-cs"/>
                        </a:rPr>
                        <a:t>’</a:t>
                      </a:r>
                      <a:endParaRPr lang="en-US" sz="2400" dirty="0"/>
                    </a:p>
                  </a:txBody>
                  <a:tcPr/>
                </a:tc>
                <a:tc>
                  <a:txBody>
                    <a:bodyPr/>
                    <a:lstStyle/>
                    <a:p>
                      <a:r>
                        <a:rPr lang="en-US" sz="2400" dirty="0"/>
                        <a:t>4 bytes</a:t>
                      </a:r>
                      <a:br>
                        <a:rPr lang="en-US" sz="2400" dirty="0"/>
                      </a:br>
                      <a:r>
                        <a:rPr lang="en-US" sz="2400" dirty="0"/>
                        <a:t>must use single quotes</a:t>
                      </a:r>
                      <a:br>
                        <a:rPr lang="en-US" sz="2400" dirty="0"/>
                      </a:br>
                      <a:r>
                        <a:rPr lang="en-US" sz="2400" dirty="0"/>
                        <a:t>Unicode Scalar:  U+0000 – U+D7FF,</a:t>
                      </a:r>
                      <a:br>
                        <a:rPr lang="en-US" sz="2400" dirty="0"/>
                      </a:br>
                      <a:r>
                        <a:rPr lang="en-US" sz="2400" dirty="0"/>
                        <a:t>                           U+E000 – U+10FFF</a:t>
                      </a:r>
                    </a:p>
                  </a:txBody>
                  <a:tcPr/>
                </a:tc>
                <a:extLst>
                  <a:ext uri="{0D108BD9-81ED-4DB2-BD59-A6C34878D82A}">
                    <a16:rowId xmlns:a16="http://schemas.microsoft.com/office/drawing/2014/main" val="980956515"/>
                  </a:ext>
                </a:extLst>
              </a:tr>
            </a:tbl>
          </a:graphicData>
        </a:graphic>
      </p:graphicFrame>
    </p:spTree>
    <p:extLst>
      <p:ext uri="{BB962C8B-B14F-4D97-AF65-F5344CB8AC3E}">
        <p14:creationId xmlns:p14="http://schemas.microsoft.com/office/powerpoint/2010/main" val="2679306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Variables – Compound Types</a:t>
            </a:r>
          </a:p>
        </p:txBody>
      </p:sp>
      <p:graphicFrame>
        <p:nvGraphicFramePr>
          <p:cNvPr id="7" name="Table 6">
            <a:extLst>
              <a:ext uri="{FF2B5EF4-FFF2-40B4-BE49-F238E27FC236}">
                <a16:creationId xmlns:a16="http://schemas.microsoft.com/office/drawing/2014/main" id="{76A52BF2-A166-4456-BD20-79A406472068}"/>
              </a:ext>
            </a:extLst>
          </p:cNvPr>
          <p:cNvGraphicFramePr>
            <a:graphicFrameLocks noGrp="1"/>
          </p:cNvGraphicFramePr>
          <p:nvPr>
            <p:extLst>
              <p:ext uri="{D42A27DB-BD31-4B8C-83A1-F6EECF244321}">
                <p14:modId xmlns:p14="http://schemas.microsoft.com/office/powerpoint/2010/main" val="1683340934"/>
              </p:ext>
            </p:extLst>
          </p:nvPr>
        </p:nvGraphicFramePr>
        <p:xfrm>
          <a:off x="521207" y="2150111"/>
          <a:ext cx="11119413" cy="2926080"/>
        </p:xfrm>
        <a:graphic>
          <a:graphicData uri="http://schemas.openxmlformats.org/drawingml/2006/table">
            <a:tbl>
              <a:tblPr firstRow="1" bandRow="1">
                <a:tableStyleId>{21E4AEA4-8DFA-4A89-87EB-49C32662AFE0}</a:tableStyleId>
              </a:tblPr>
              <a:tblGrid>
                <a:gridCol w="1793850">
                  <a:extLst>
                    <a:ext uri="{9D8B030D-6E8A-4147-A177-3AD203B41FA5}">
                      <a16:colId xmlns:a16="http://schemas.microsoft.com/office/drawing/2014/main" val="1341237679"/>
                    </a:ext>
                  </a:extLst>
                </a:gridCol>
                <a:gridCol w="2932266">
                  <a:extLst>
                    <a:ext uri="{9D8B030D-6E8A-4147-A177-3AD203B41FA5}">
                      <a16:colId xmlns:a16="http://schemas.microsoft.com/office/drawing/2014/main" val="2980794796"/>
                    </a:ext>
                  </a:extLst>
                </a:gridCol>
                <a:gridCol w="6393297">
                  <a:extLst>
                    <a:ext uri="{9D8B030D-6E8A-4147-A177-3AD203B41FA5}">
                      <a16:colId xmlns:a16="http://schemas.microsoft.com/office/drawing/2014/main" val="1095200067"/>
                    </a:ext>
                  </a:extLst>
                </a:gridCol>
              </a:tblGrid>
              <a:tr h="370840">
                <a:tc>
                  <a:txBody>
                    <a:bodyPr/>
                    <a:lstStyle/>
                    <a:p>
                      <a:r>
                        <a:rPr lang="en-US" sz="2400" dirty="0"/>
                        <a:t>Type</a:t>
                      </a:r>
                    </a:p>
                  </a:txBody>
                  <a:tcPr/>
                </a:tc>
                <a:tc>
                  <a:txBody>
                    <a:bodyPr/>
                    <a:lstStyle/>
                    <a:p>
                      <a:r>
                        <a:rPr lang="en-US" sz="2400" dirty="0"/>
                        <a:t>Example</a:t>
                      </a:r>
                    </a:p>
                  </a:txBody>
                  <a:tcPr/>
                </a:tc>
                <a:tc>
                  <a:txBody>
                    <a:bodyPr/>
                    <a:lstStyle/>
                    <a:p>
                      <a:r>
                        <a:rPr lang="en-US" sz="2400" dirty="0"/>
                        <a:t>Notes</a:t>
                      </a:r>
                    </a:p>
                  </a:txBody>
                  <a:tcPr/>
                </a:tc>
                <a:extLst>
                  <a:ext uri="{0D108BD9-81ED-4DB2-BD59-A6C34878D82A}">
                    <a16:rowId xmlns:a16="http://schemas.microsoft.com/office/drawing/2014/main" val="3889988491"/>
                  </a:ext>
                </a:extLst>
              </a:tr>
              <a:tr h="370840">
                <a:tc>
                  <a:txBody>
                    <a:bodyPr/>
                    <a:lstStyle/>
                    <a:p>
                      <a:r>
                        <a:rPr lang="en-US" sz="2400" dirty="0"/>
                        <a:t>tuple</a:t>
                      </a:r>
                    </a:p>
                  </a:txBody>
                  <a:tcPr/>
                </a:tc>
                <a:tc>
                  <a:txBody>
                    <a:bodyPr/>
                    <a:lstStyle/>
                    <a:p>
                      <a:r>
                        <a:rPr lang="en-US" sz="2400" dirty="0"/>
                        <a:t>(1, ‘a’, true)</a:t>
                      </a:r>
                    </a:p>
                  </a:txBody>
                  <a:tcPr/>
                </a:tc>
                <a:tc>
                  <a:txBody>
                    <a:bodyPr/>
                    <a:lstStyle/>
                    <a:p>
                      <a:r>
                        <a:rPr lang="en-US" sz="2400" dirty="0"/>
                        <a:t>Size fixed at creation</a:t>
                      </a:r>
                      <a:br>
                        <a:rPr lang="en-US" sz="2400" dirty="0"/>
                      </a:br>
                      <a:r>
                        <a:rPr lang="en-US" sz="2400" dirty="0"/>
                        <a:t>Supports any type</a:t>
                      </a:r>
                    </a:p>
                  </a:txBody>
                  <a:tcPr/>
                </a:tc>
                <a:extLst>
                  <a:ext uri="{0D108BD9-81ED-4DB2-BD59-A6C34878D82A}">
                    <a16:rowId xmlns:a16="http://schemas.microsoft.com/office/drawing/2014/main" val="3190876488"/>
                  </a:ext>
                </a:extLst>
              </a:tr>
              <a:tr h="370840">
                <a:tc>
                  <a:txBody>
                    <a:bodyPr/>
                    <a:lstStyle/>
                    <a:p>
                      <a:r>
                        <a:rPr lang="en-US" sz="2400" dirty="0"/>
                        <a:t>array</a:t>
                      </a:r>
                    </a:p>
                  </a:txBody>
                  <a:tcPr/>
                </a:tc>
                <a:tc>
                  <a:txBody>
                    <a:bodyPr/>
                    <a:lstStyle/>
                    <a:p>
                      <a:r>
                        <a:rPr lang="en-US" sz="2400" dirty="0"/>
                        <a:t>[1, 2, 3]</a:t>
                      </a:r>
                    </a:p>
                  </a:txBody>
                  <a:tcPr/>
                </a:tc>
                <a:tc>
                  <a:txBody>
                    <a:bodyPr/>
                    <a:lstStyle/>
                    <a:p>
                      <a:r>
                        <a:rPr lang="en-US" sz="2400" dirty="0"/>
                        <a:t>Size fixed at creation</a:t>
                      </a:r>
                      <a:br>
                        <a:rPr lang="en-US" sz="2400" dirty="0"/>
                      </a:br>
                      <a:r>
                        <a:rPr lang="en-US" sz="2400" dirty="0"/>
                        <a:t>All elements must be same type</a:t>
                      </a:r>
                    </a:p>
                  </a:txBody>
                  <a:tcPr/>
                </a:tc>
                <a:extLst>
                  <a:ext uri="{0D108BD9-81ED-4DB2-BD59-A6C34878D82A}">
                    <a16:rowId xmlns:a16="http://schemas.microsoft.com/office/drawing/2014/main" val="734574692"/>
                  </a:ext>
                </a:extLst>
              </a:tr>
              <a:tr h="370840">
                <a:tc>
                  <a:txBody>
                    <a:bodyPr/>
                    <a:lstStyle/>
                    <a:p>
                      <a:r>
                        <a:rPr lang="en-US" sz="2400" dirty="0"/>
                        <a:t>slice</a:t>
                      </a:r>
                    </a:p>
                  </a:txBody>
                  <a:tcPr/>
                </a:tc>
                <a:tc>
                  <a:txBody>
                    <a:bodyPr/>
                    <a:lstStyle/>
                    <a:p>
                      <a:r>
                        <a:rPr lang="en-US" sz="2400" dirty="0"/>
                        <a:t>&amp;</a:t>
                      </a:r>
                      <a:r>
                        <a:rPr lang="en-US" sz="2400" i="1" dirty="0"/>
                        <a:t>variable</a:t>
                      </a:r>
                      <a:r>
                        <a:rPr lang="en-US" sz="2400" dirty="0"/>
                        <a:t>[</a:t>
                      </a:r>
                      <a:r>
                        <a:rPr lang="en-US" sz="2400" i="1" dirty="0"/>
                        <a:t>#</a:t>
                      </a:r>
                      <a:r>
                        <a:rPr lang="en-US" sz="2400" dirty="0"/>
                        <a:t>..#]</a:t>
                      </a:r>
                    </a:p>
                  </a:txBody>
                  <a:tcPr/>
                </a:tc>
                <a:tc>
                  <a:txBody>
                    <a:bodyPr/>
                    <a:lstStyle/>
                    <a:p>
                      <a:r>
                        <a:rPr lang="en-US" sz="2400" dirty="0"/>
                        <a:t>Non-owning (more later)</a:t>
                      </a:r>
                      <a:br>
                        <a:rPr lang="en-US" sz="2400" dirty="0"/>
                      </a:br>
                      <a:r>
                        <a:rPr lang="en-US" sz="2400" dirty="0"/>
                        <a:t>Elements from </a:t>
                      </a:r>
                      <a:r>
                        <a:rPr lang="en-US" sz="2400" i="1" dirty="0"/>
                        <a:t>variable</a:t>
                      </a:r>
                      <a:r>
                        <a:rPr lang="en-US" sz="2400" dirty="0"/>
                        <a:t> in specified range</a:t>
                      </a:r>
                    </a:p>
                  </a:txBody>
                  <a:tcPr/>
                </a:tc>
                <a:extLst>
                  <a:ext uri="{0D108BD9-81ED-4DB2-BD59-A6C34878D82A}">
                    <a16:rowId xmlns:a16="http://schemas.microsoft.com/office/drawing/2014/main" val="980956515"/>
                  </a:ext>
                </a:extLst>
              </a:tr>
            </a:tbl>
          </a:graphicData>
        </a:graphic>
      </p:graphicFrame>
    </p:spTree>
    <p:extLst>
      <p:ext uri="{BB962C8B-B14F-4D97-AF65-F5344CB8AC3E}">
        <p14:creationId xmlns:p14="http://schemas.microsoft.com/office/powerpoint/2010/main" val="3799150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Some Popular Collections from the Standard Library</a:t>
            </a:r>
          </a:p>
        </p:txBody>
      </p:sp>
      <p:graphicFrame>
        <p:nvGraphicFramePr>
          <p:cNvPr id="7" name="Table 6">
            <a:extLst>
              <a:ext uri="{FF2B5EF4-FFF2-40B4-BE49-F238E27FC236}">
                <a16:creationId xmlns:a16="http://schemas.microsoft.com/office/drawing/2014/main" id="{76A52BF2-A166-4456-BD20-79A406472068}"/>
              </a:ext>
            </a:extLst>
          </p:cNvPr>
          <p:cNvGraphicFramePr>
            <a:graphicFrameLocks noGrp="1"/>
          </p:cNvGraphicFramePr>
          <p:nvPr>
            <p:extLst>
              <p:ext uri="{D42A27DB-BD31-4B8C-83A1-F6EECF244321}">
                <p14:modId xmlns:p14="http://schemas.microsoft.com/office/powerpoint/2010/main" val="1590107763"/>
              </p:ext>
            </p:extLst>
          </p:nvPr>
        </p:nvGraphicFramePr>
        <p:xfrm>
          <a:off x="521207" y="2067919"/>
          <a:ext cx="11119412" cy="3017520"/>
        </p:xfrm>
        <a:graphic>
          <a:graphicData uri="http://schemas.openxmlformats.org/drawingml/2006/table">
            <a:tbl>
              <a:tblPr firstRow="1" bandRow="1">
                <a:tableStyleId>{21E4AEA4-8DFA-4A89-87EB-49C32662AFE0}</a:tableStyleId>
              </a:tblPr>
              <a:tblGrid>
                <a:gridCol w="1718559">
                  <a:extLst>
                    <a:ext uri="{9D8B030D-6E8A-4147-A177-3AD203B41FA5}">
                      <a16:colId xmlns:a16="http://schemas.microsoft.com/office/drawing/2014/main" val="1341237679"/>
                    </a:ext>
                  </a:extLst>
                </a:gridCol>
                <a:gridCol w="2506895">
                  <a:extLst>
                    <a:ext uri="{9D8B030D-6E8A-4147-A177-3AD203B41FA5}">
                      <a16:colId xmlns:a16="http://schemas.microsoft.com/office/drawing/2014/main" val="2955171699"/>
                    </a:ext>
                  </a:extLst>
                </a:gridCol>
                <a:gridCol w="2969231">
                  <a:extLst>
                    <a:ext uri="{9D8B030D-6E8A-4147-A177-3AD203B41FA5}">
                      <a16:colId xmlns:a16="http://schemas.microsoft.com/office/drawing/2014/main" val="2980794796"/>
                    </a:ext>
                  </a:extLst>
                </a:gridCol>
                <a:gridCol w="3924727">
                  <a:extLst>
                    <a:ext uri="{9D8B030D-6E8A-4147-A177-3AD203B41FA5}">
                      <a16:colId xmlns:a16="http://schemas.microsoft.com/office/drawing/2014/main" val="1095200067"/>
                    </a:ext>
                  </a:extLst>
                </a:gridCol>
              </a:tblGrid>
              <a:tr h="370840">
                <a:tc>
                  <a:txBody>
                    <a:bodyPr/>
                    <a:lstStyle/>
                    <a:p>
                      <a:r>
                        <a:rPr lang="en-US" sz="2400" dirty="0"/>
                        <a:t>Type</a:t>
                      </a:r>
                    </a:p>
                  </a:txBody>
                  <a:tcPr/>
                </a:tc>
                <a:tc>
                  <a:txBody>
                    <a:bodyPr/>
                    <a:lstStyle/>
                    <a:p>
                      <a:r>
                        <a:rPr lang="en-US" sz="2400" dirty="0"/>
                        <a:t>Keyword</a:t>
                      </a:r>
                    </a:p>
                  </a:txBody>
                  <a:tcPr/>
                </a:tc>
                <a:tc>
                  <a:txBody>
                    <a:bodyPr/>
                    <a:lstStyle/>
                    <a:p>
                      <a:r>
                        <a:rPr lang="en-US" sz="2400" dirty="0"/>
                        <a:t>Example</a:t>
                      </a:r>
                    </a:p>
                  </a:txBody>
                  <a:tcPr/>
                </a:tc>
                <a:tc>
                  <a:txBody>
                    <a:bodyPr/>
                    <a:lstStyle/>
                    <a:p>
                      <a:r>
                        <a:rPr lang="en-US" sz="2400" dirty="0"/>
                        <a:t>Notes</a:t>
                      </a:r>
                    </a:p>
                  </a:txBody>
                  <a:tcPr/>
                </a:tc>
                <a:extLst>
                  <a:ext uri="{0D108BD9-81ED-4DB2-BD59-A6C34878D82A}">
                    <a16:rowId xmlns:a16="http://schemas.microsoft.com/office/drawing/2014/main" val="3889988491"/>
                  </a:ext>
                </a:extLst>
              </a:tr>
              <a:tr h="370840">
                <a:tc>
                  <a:txBody>
                    <a:bodyPr/>
                    <a:lstStyle/>
                    <a:p>
                      <a:r>
                        <a:rPr lang="en-US" sz="2400" dirty="0"/>
                        <a:t>String</a:t>
                      </a:r>
                    </a:p>
                  </a:txBody>
                  <a:tcPr/>
                </a:tc>
                <a:tc>
                  <a:txBody>
                    <a:bodyPr/>
                    <a:lstStyle/>
                    <a:p>
                      <a:r>
                        <a:rPr lang="en-US" sz="2400" dirty="0"/>
                        <a:t>String</a:t>
                      </a:r>
                    </a:p>
                  </a:txBody>
                  <a:tcPr/>
                </a:tc>
                <a:tc>
                  <a:txBody>
                    <a:bodyPr/>
                    <a:lstStyle/>
                    <a:p>
                      <a:r>
                        <a:rPr lang="en-US" sz="2400" dirty="0"/>
                        <a:t>String::from(“Hello”)</a:t>
                      </a:r>
                    </a:p>
                  </a:txBody>
                  <a:tcPr/>
                </a:tc>
                <a:tc>
                  <a:txBody>
                    <a:bodyPr/>
                    <a:lstStyle/>
                    <a:p>
                      <a:r>
                        <a:rPr lang="en-US" sz="2400" dirty="0"/>
                        <a:t>UTF-8 encoding</a:t>
                      </a:r>
                    </a:p>
                  </a:txBody>
                  <a:tcPr/>
                </a:tc>
                <a:extLst>
                  <a:ext uri="{0D108BD9-81ED-4DB2-BD59-A6C34878D82A}">
                    <a16:rowId xmlns:a16="http://schemas.microsoft.com/office/drawing/2014/main" val="3190876488"/>
                  </a:ext>
                </a:extLst>
              </a:tr>
              <a:tr h="370840">
                <a:tc>
                  <a:txBody>
                    <a:bodyPr/>
                    <a:lstStyle/>
                    <a:p>
                      <a:r>
                        <a:rPr lang="en-US" sz="2400" dirty="0"/>
                        <a:t>String slice</a:t>
                      </a:r>
                    </a:p>
                  </a:txBody>
                  <a:tcPr/>
                </a:tc>
                <a:tc>
                  <a:txBody>
                    <a:bodyPr/>
                    <a:lstStyle/>
                    <a:p>
                      <a:r>
                        <a:rPr lang="en-US" sz="2400" dirty="0" err="1"/>
                        <a:t>str</a:t>
                      </a:r>
                      <a:endParaRPr lang="en-US" sz="2400" dirty="0"/>
                    </a:p>
                  </a:txBody>
                  <a:tcPr/>
                </a:tc>
                <a:tc>
                  <a:txBody>
                    <a:bodyPr/>
                    <a:lstStyle/>
                    <a:p>
                      <a:r>
                        <a:rPr lang="en-US" sz="2400" dirty="0"/>
                        <a:t>“Goodbye”</a:t>
                      </a:r>
                    </a:p>
                  </a:txBody>
                  <a:tcPr/>
                </a:tc>
                <a:tc>
                  <a:txBody>
                    <a:bodyPr/>
                    <a:lstStyle/>
                    <a:p>
                      <a:r>
                        <a:rPr lang="en-US" sz="2400" dirty="0"/>
                        <a:t>Often borrowed:  &amp;</a:t>
                      </a:r>
                      <a:r>
                        <a:rPr lang="en-US" sz="2400" dirty="0" err="1"/>
                        <a:t>str</a:t>
                      </a:r>
                      <a:br>
                        <a:rPr lang="en-US" sz="2400" dirty="0"/>
                      </a:br>
                      <a:r>
                        <a:rPr lang="en-US" sz="2400" dirty="0"/>
                        <a:t>(more on this soon)</a:t>
                      </a:r>
                    </a:p>
                  </a:txBody>
                  <a:tcPr/>
                </a:tc>
                <a:extLst>
                  <a:ext uri="{0D108BD9-81ED-4DB2-BD59-A6C34878D82A}">
                    <a16:rowId xmlns:a16="http://schemas.microsoft.com/office/drawing/2014/main" val="980956515"/>
                  </a:ext>
                </a:extLst>
              </a:tr>
              <a:tr h="370840">
                <a:tc>
                  <a:txBody>
                    <a:bodyPr/>
                    <a:lstStyle/>
                    <a:p>
                      <a:r>
                        <a:rPr lang="en-US" sz="2400" dirty="0"/>
                        <a:t>Vector</a:t>
                      </a:r>
                    </a:p>
                  </a:txBody>
                  <a:tcPr/>
                </a:tc>
                <a:tc>
                  <a:txBody>
                    <a:bodyPr/>
                    <a:lstStyle/>
                    <a:p>
                      <a:r>
                        <a:rPr lang="en-US" sz="2400" dirty="0" err="1"/>
                        <a:t>Vec</a:t>
                      </a:r>
                      <a:r>
                        <a:rPr lang="en-US" sz="2400" dirty="0"/>
                        <a:t>&lt;T&gt;</a:t>
                      </a:r>
                    </a:p>
                  </a:txBody>
                  <a:tcPr/>
                </a:tc>
                <a:tc>
                  <a:txBody>
                    <a:bodyPr/>
                    <a:lstStyle/>
                    <a:p>
                      <a:r>
                        <a:rPr lang="en-US" sz="2400" dirty="0" err="1"/>
                        <a:t>vec</a:t>
                      </a:r>
                      <a:r>
                        <a:rPr lang="en-US" sz="2400" dirty="0"/>
                        <a:t>![1, 2, 3]</a:t>
                      </a:r>
                    </a:p>
                  </a:txBody>
                  <a:tcPr/>
                </a:tc>
                <a:tc>
                  <a:txBody>
                    <a:bodyPr/>
                    <a:lstStyle/>
                    <a:p>
                      <a:r>
                        <a:rPr lang="en-US" sz="2400" dirty="0"/>
                        <a:t>Often use </a:t>
                      </a:r>
                      <a:r>
                        <a:rPr lang="en-US" sz="2400" dirty="0" err="1"/>
                        <a:t>vec</a:t>
                      </a:r>
                      <a:r>
                        <a:rPr lang="en-US" sz="2400" dirty="0"/>
                        <a:t>! macro to create</a:t>
                      </a:r>
                    </a:p>
                  </a:txBody>
                  <a:tcPr/>
                </a:tc>
                <a:extLst>
                  <a:ext uri="{0D108BD9-81ED-4DB2-BD59-A6C34878D82A}">
                    <a16:rowId xmlns:a16="http://schemas.microsoft.com/office/drawing/2014/main" val="1035526852"/>
                  </a:ext>
                </a:extLst>
              </a:tr>
              <a:tr h="370840">
                <a:tc>
                  <a:txBody>
                    <a:bodyPr/>
                    <a:lstStyle/>
                    <a:p>
                      <a:r>
                        <a:rPr lang="en-US" sz="2400" dirty="0"/>
                        <a:t>Hash Map</a:t>
                      </a:r>
                    </a:p>
                  </a:txBody>
                  <a:tcPr/>
                </a:tc>
                <a:tc>
                  <a:txBody>
                    <a:bodyPr/>
                    <a:lstStyle/>
                    <a:p>
                      <a:r>
                        <a:rPr lang="en-US" sz="2400" dirty="0"/>
                        <a:t>HashMap&lt;K, V&gt;</a:t>
                      </a:r>
                    </a:p>
                  </a:txBody>
                  <a:tcPr/>
                </a:tc>
                <a:tc>
                  <a:txBody>
                    <a:bodyPr/>
                    <a:lstStyle/>
                    <a:p>
                      <a:r>
                        <a:rPr lang="en-US" sz="2400" dirty="0"/>
                        <a:t>Coming…</a:t>
                      </a:r>
                    </a:p>
                  </a:txBody>
                  <a:tcPr/>
                </a:tc>
                <a:tc>
                  <a:txBody>
                    <a:bodyPr/>
                    <a:lstStyle/>
                    <a:p>
                      <a:endParaRPr lang="en-US" sz="2400" dirty="0"/>
                    </a:p>
                  </a:txBody>
                  <a:tcPr/>
                </a:tc>
                <a:extLst>
                  <a:ext uri="{0D108BD9-81ED-4DB2-BD59-A6C34878D82A}">
                    <a16:rowId xmlns:a16="http://schemas.microsoft.com/office/drawing/2014/main" val="3524942766"/>
                  </a:ext>
                </a:extLst>
              </a:tr>
            </a:tbl>
          </a:graphicData>
        </a:graphic>
      </p:graphicFrame>
    </p:spTree>
    <p:extLst>
      <p:ext uri="{BB962C8B-B14F-4D97-AF65-F5344CB8AC3E}">
        <p14:creationId xmlns:p14="http://schemas.microsoft.com/office/powerpoint/2010/main" val="1561084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Using Variables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marL="2743200" lvl="7" indent="0">
              <a:lnSpc>
                <a:spcPct val="100000"/>
              </a:lnSpc>
              <a:spcBef>
                <a:spcPts val="0"/>
              </a:spcBef>
              <a:buNone/>
            </a:pPr>
            <a:endParaRPr lang="en-US" sz="2400" dirty="0"/>
          </a:p>
          <a:p>
            <a:pPr marL="2743200" lvl="7" indent="0">
              <a:lnSpc>
                <a:spcPct val="100000"/>
              </a:lnSpc>
              <a:spcBef>
                <a:spcPts val="0"/>
              </a:spcBef>
              <a:buNone/>
            </a:pPr>
            <a:r>
              <a:rPr lang="en-US" sz="2400" dirty="0"/>
              <a:t>// Typical:</a:t>
            </a:r>
          </a:p>
          <a:p>
            <a:pPr marL="2743200" lvl="7" indent="0">
              <a:lnSpc>
                <a:spcPct val="100000"/>
              </a:lnSpc>
              <a:spcBef>
                <a:spcPts val="0"/>
              </a:spcBef>
              <a:buNone/>
            </a:pPr>
            <a:r>
              <a:rPr lang="en-US" sz="2400" dirty="0"/>
              <a:t>let </a:t>
            </a:r>
            <a:r>
              <a:rPr lang="en-US" sz="2400" b="1" i="1" dirty="0">
                <a:solidFill>
                  <a:schemeClr val="accent1">
                    <a:lumMod val="75000"/>
                  </a:schemeClr>
                </a:solidFill>
              </a:rPr>
              <a:t>variable </a:t>
            </a:r>
            <a:r>
              <a:rPr lang="en-US" sz="2400" dirty="0"/>
              <a:t>= </a:t>
            </a:r>
            <a:r>
              <a:rPr lang="en-US" sz="2400" b="1" i="1" dirty="0">
                <a:solidFill>
                  <a:schemeClr val="accent2">
                    <a:lumMod val="75000"/>
                  </a:schemeClr>
                </a:solidFill>
              </a:rPr>
              <a:t>value</a:t>
            </a:r>
            <a:r>
              <a:rPr lang="en-US" sz="2400" dirty="0"/>
              <a:t>;</a:t>
            </a:r>
          </a:p>
          <a:p>
            <a:pPr marL="2743200" lvl="7" indent="0">
              <a:lnSpc>
                <a:spcPct val="100000"/>
              </a:lnSpc>
              <a:spcBef>
                <a:spcPts val="0"/>
              </a:spcBef>
              <a:buNone/>
            </a:pPr>
            <a:endParaRPr lang="en-US" sz="2400" dirty="0"/>
          </a:p>
          <a:p>
            <a:pPr marL="2743200" lvl="7" indent="0">
              <a:lnSpc>
                <a:spcPct val="100000"/>
              </a:lnSpc>
              <a:spcBef>
                <a:spcPts val="0"/>
              </a:spcBef>
              <a:buNone/>
            </a:pPr>
            <a:r>
              <a:rPr lang="en-US" sz="2400" dirty="0"/>
              <a:t>// Optionally specify type</a:t>
            </a:r>
          </a:p>
          <a:p>
            <a:pPr marL="2743200" lvl="7" indent="0">
              <a:lnSpc>
                <a:spcPct val="100000"/>
              </a:lnSpc>
              <a:spcBef>
                <a:spcPts val="0"/>
              </a:spcBef>
              <a:buNone/>
            </a:pPr>
            <a:r>
              <a:rPr lang="en-US" sz="2400" dirty="0"/>
              <a:t>let </a:t>
            </a:r>
            <a:r>
              <a:rPr lang="en-US" sz="2400" b="1" i="1" dirty="0">
                <a:solidFill>
                  <a:schemeClr val="accent1">
                    <a:lumMod val="75000"/>
                  </a:schemeClr>
                </a:solidFill>
              </a:rPr>
              <a:t>variable</a:t>
            </a:r>
            <a:r>
              <a:rPr lang="en-US" sz="2400" dirty="0"/>
              <a:t>: </a:t>
            </a:r>
            <a:r>
              <a:rPr lang="en-US" sz="2400" b="1" i="1" dirty="0">
                <a:solidFill>
                  <a:schemeClr val="accent4">
                    <a:lumMod val="75000"/>
                  </a:schemeClr>
                </a:solidFill>
              </a:rPr>
              <a:t>type </a:t>
            </a:r>
            <a:r>
              <a:rPr lang="en-US" sz="2400" dirty="0"/>
              <a:t>= </a:t>
            </a:r>
            <a:r>
              <a:rPr lang="en-US" sz="2400" b="1" i="1" dirty="0">
                <a:solidFill>
                  <a:schemeClr val="accent2">
                    <a:lumMod val="75000"/>
                  </a:schemeClr>
                </a:solidFill>
              </a:rPr>
              <a:t>value</a:t>
            </a:r>
            <a:r>
              <a:rPr lang="en-US" sz="2400" dirty="0"/>
              <a:t>;</a:t>
            </a:r>
          </a:p>
          <a:p>
            <a:pPr marL="2743200" lvl="7" indent="0">
              <a:lnSpc>
                <a:spcPct val="100000"/>
              </a:lnSpc>
              <a:spcBef>
                <a:spcPts val="0"/>
              </a:spcBef>
              <a:buNone/>
            </a:pPr>
            <a:endParaRPr lang="en-US" sz="2400" dirty="0"/>
          </a:p>
          <a:p>
            <a:pPr marL="2743200" lvl="7" indent="0">
              <a:lnSpc>
                <a:spcPct val="100000"/>
              </a:lnSpc>
              <a:spcBef>
                <a:spcPts val="0"/>
              </a:spcBef>
              <a:buNone/>
            </a:pPr>
            <a:r>
              <a:rPr lang="en-US" sz="2400" dirty="0"/>
              <a:t>// Allow mutation:</a:t>
            </a:r>
          </a:p>
          <a:p>
            <a:pPr marL="2743200" lvl="7" indent="0">
              <a:lnSpc>
                <a:spcPct val="100000"/>
              </a:lnSpc>
              <a:spcBef>
                <a:spcPts val="0"/>
              </a:spcBef>
              <a:buNone/>
            </a:pPr>
            <a:r>
              <a:rPr lang="en-US" sz="2400" dirty="0"/>
              <a:t>let </a:t>
            </a:r>
            <a:r>
              <a:rPr lang="en-US" sz="2400" dirty="0" err="1"/>
              <a:t>mut</a:t>
            </a:r>
            <a:r>
              <a:rPr lang="en-US" sz="2400" dirty="0"/>
              <a:t> </a:t>
            </a:r>
            <a:r>
              <a:rPr lang="en-US" sz="2400" b="1" i="1" dirty="0">
                <a:solidFill>
                  <a:schemeClr val="accent1">
                    <a:lumMod val="75000"/>
                  </a:schemeClr>
                </a:solidFill>
              </a:rPr>
              <a:t>variable</a:t>
            </a:r>
            <a:r>
              <a:rPr lang="en-US" sz="2400" dirty="0"/>
              <a:t> = </a:t>
            </a:r>
            <a:r>
              <a:rPr lang="en-US" sz="2400" b="1" i="1" dirty="0">
                <a:solidFill>
                  <a:schemeClr val="accent2">
                    <a:lumMod val="75000"/>
                  </a:schemeClr>
                </a:solidFill>
              </a:rPr>
              <a:t>value</a:t>
            </a:r>
            <a:r>
              <a:rPr lang="en-US" sz="2400" dirty="0"/>
              <a:t>;</a:t>
            </a:r>
          </a:p>
        </p:txBody>
      </p:sp>
    </p:spTree>
    <p:extLst>
      <p:ext uri="{BB962C8B-B14F-4D97-AF65-F5344CB8AC3E}">
        <p14:creationId xmlns:p14="http://schemas.microsoft.com/office/powerpoint/2010/main" val="3611561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Using Variables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Immutable by default</a:t>
            </a:r>
          </a:p>
        </p:txBody>
      </p:sp>
      <p:pic>
        <p:nvPicPr>
          <p:cNvPr id="4" name="Picture 3">
            <a:extLst>
              <a:ext uri="{FF2B5EF4-FFF2-40B4-BE49-F238E27FC236}">
                <a16:creationId xmlns:a16="http://schemas.microsoft.com/office/drawing/2014/main" id="{C0567FD6-46E4-4105-98C9-89EF9FC7AA89}"/>
              </a:ext>
            </a:extLst>
          </p:cNvPr>
          <p:cNvPicPr>
            <a:picLocks noChangeAspect="1"/>
          </p:cNvPicPr>
          <p:nvPr/>
        </p:nvPicPr>
        <p:blipFill>
          <a:blip r:embed="rId3"/>
          <a:stretch>
            <a:fillRect/>
          </a:stretch>
        </p:blipFill>
        <p:spPr>
          <a:xfrm>
            <a:off x="891543" y="2661342"/>
            <a:ext cx="4295775" cy="2608898"/>
          </a:xfrm>
          <a:prstGeom prst="rect">
            <a:avLst/>
          </a:prstGeom>
        </p:spPr>
      </p:pic>
      <p:pic>
        <p:nvPicPr>
          <p:cNvPr id="5" name="Picture 4">
            <a:extLst>
              <a:ext uri="{FF2B5EF4-FFF2-40B4-BE49-F238E27FC236}">
                <a16:creationId xmlns:a16="http://schemas.microsoft.com/office/drawing/2014/main" id="{8C59FA00-531E-428E-A21B-2557E501B5A6}"/>
              </a:ext>
            </a:extLst>
          </p:cNvPr>
          <p:cNvPicPr>
            <a:picLocks noChangeAspect="1"/>
          </p:cNvPicPr>
          <p:nvPr/>
        </p:nvPicPr>
        <p:blipFill>
          <a:blip r:embed="rId4"/>
          <a:stretch>
            <a:fillRect/>
          </a:stretch>
        </p:blipFill>
        <p:spPr>
          <a:xfrm>
            <a:off x="5814740" y="2206867"/>
            <a:ext cx="5741670" cy="3572828"/>
          </a:xfrm>
          <a:prstGeom prst="rect">
            <a:avLst/>
          </a:prstGeom>
        </p:spPr>
      </p:pic>
    </p:spTree>
    <p:extLst>
      <p:ext uri="{BB962C8B-B14F-4D97-AF65-F5344CB8AC3E}">
        <p14:creationId xmlns:p14="http://schemas.microsoft.com/office/powerpoint/2010/main" val="3182957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Using Variables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Mutability is opt-in</a:t>
            </a:r>
          </a:p>
          <a:p>
            <a:pPr marL="342900" indent="-342900">
              <a:lnSpc>
                <a:spcPct val="100000"/>
              </a:lnSpc>
              <a:spcBef>
                <a:spcPts val="0"/>
              </a:spcBef>
              <a:buFont typeface="Arial" panose="020B0604020202020204" pitchFamily="34" charset="0"/>
              <a:buChar char="•"/>
            </a:pPr>
            <a:endParaRPr lang="en-US" sz="2400" dirty="0"/>
          </a:p>
          <a:p>
            <a:pPr marL="342900" indent="-342900">
              <a:lnSpc>
                <a:spcPct val="100000"/>
              </a:lnSpc>
              <a:spcBef>
                <a:spcPts val="0"/>
              </a:spcBef>
              <a:buFont typeface="Arial" panose="020B0604020202020204" pitchFamily="34" charset="0"/>
              <a:buChar char="•"/>
            </a:pPr>
            <a:endParaRPr lang="en-US" sz="2400" dirty="0"/>
          </a:p>
          <a:p>
            <a:pPr marL="342900" indent="-342900">
              <a:lnSpc>
                <a:spcPct val="100000"/>
              </a:lnSpc>
              <a:spcBef>
                <a:spcPts val="0"/>
              </a:spcBef>
              <a:buFont typeface="Arial" panose="020B0604020202020204" pitchFamily="34" charset="0"/>
              <a:buChar char="•"/>
            </a:pPr>
            <a:endParaRPr lang="en-US" sz="2400" dirty="0"/>
          </a:p>
          <a:p>
            <a:pPr marL="342900" indent="-342900">
              <a:lnSpc>
                <a:spcPct val="100000"/>
              </a:lnSpc>
              <a:spcBef>
                <a:spcPts val="0"/>
              </a:spcBef>
              <a:buFont typeface="Arial" panose="020B0604020202020204" pitchFamily="34" charset="0"/>
              <a:buChar char="•"/>
            </a:pPr>
            <a:endParaRPr lang="en-US" sz="2400" dirty="0"/>
          </a:p>
          <a:p>
            <a:pPr>
              <a:lnSpc>
                <a:spcPct val="100000"/>
              </a:lnSpc>
              <a:spcBef>
                <a:spcPts val="0"/>
              </a:spcBef>
            </a:pPr>
            <a:endParaRPr lang="en-US" sz="2400" dirty="0"/>
          </a:p>
          <a:p>
            <a:pPr>
              <a:lnSpc>
                <a:spcPct val="100000"/>
              </a:lnSpc>
              <a:spcBef>
                <a:spcPts val="0"/>
              </a:spcBef>
            </a:pPr>
            <a:endParaRPr lang="en-US" sz="2400" dirty="0"/>
          </a:p>
          <a:p>
            <a:pPr marL="2857500" lvl="6" indent="-342900">
              <a:lnSpc>
                <a:spcPct val="100000"/>
              </a:lnSpc>
              <a:spcBef>
                <a:spcPts val="0"/>
              </a:spcBef>
            </a:pPr>
            <a:r>
              <a:rPr lang="en-US" sz="2400" dirty="0"/>
              <a:t>Type Inference – Thanks ML!</a:t>
            </a:r>
          </a:p>
          <a:p>
            <a:pPr marL="3314700" lvl="7" indent="-342900">
              <a:lnSpc>
                <a:spcPct val="100000"/>
              </a:lnSpc>
              <a:spcBef>
                <a:spcPts val="0"/>
              </a:spcBef>
            </a:pPr>
            <a:r>
              <a:rPr lang="en-US" sz="2400" dirty="0"/>
              <a:t>Can optionally specify</a:t>
            </a:r>
          </a:p>
        </p:txBody>
      </p:sp>
      <p:pic>
        <p:nvPicPr>
          <p:cNvPr id="5" name="Picture 4">
            <a:extLst>
              <a:ext uri="{FF2B5EF4-FFF2-40B4-BE49-F238E27FC236}">
                <a16:creationId xmlns:a16="http://schemas.microsoft.com/office/drawing/2014/main" id="{9C6601D4-75D2-497A-92F2-C16E9F268F3D}"/>
              </a:ext>
            </a:extLst>
          </p:cNvPr>
          <p:cNvPicPr>
            <a:picLocks noChangeAspect="1"/>
          </p:cNvPicPr>
          <p:nvPr/>
        </p:nvPicPr>
        <p:blipFill>
          <a:blip r:embed="rId3"/>
          <a:stretch>
            <a:fillRect/>
          </a:stretch>
        </p:blipFill>
        <p:spPr>
          <a:xfrm>
            <a:off x="386995" y="1755317"/>
            <a:ext cx="4107656" cy="2714625"/>
          </a:xfrm>
          <a:prstGeom prst="rect">
            <a:avLst/>
          </a:prstGeom>
        </p:spPr>
      </p:pic>
      <p:pic>
        <p:nvPicPr>
          <p:cNvPr id="6" name="Picture 5">
            <a:extLst>
              <a:ext uri="{FF2B5EF4-FFF2-40B4-BE49-F238E27FC236}">
                <a16:creationId xmlns:a16="http://schemas.microsoft.com/office/drawing/2014/main" id="{FD9D4A02-0AA1-49D3-A582-FE5D3B90390E}"/>
              </a:ext>
            </a:extLst>
          </p:cNvPr>
          <p:cNvPicPr>
            <a:picLocks noChangeAspect="1"/>
          </p:cNvPicPr>
          <p:nvPr/>
        </p:nvPicPr>
        <p:blipFill>
          <a:blip r:embed="rId4"/>
          <a:stretch>
            <a:fillRect/>
          </a:stretch>
        </p:blipFill>
        <p:spPr>
          <a:xfrm>
            <a:off x="7405164" y="3968520"/>
            <a:ext cx="4463415" cy="2566988"/>
          </a:xfrm>
          <a:prstGeom prst="rect">
            <a:avLst/>
          </a:prstGeom>
        </p:spPr>
      </p:pic>
    </p:spTree>
    <p:extLst>
      <p:ext uri="{BB962C8B-B14F-4D97-AF65-F5344CB8AC3E}">
        <p14:creationId xmlns:p14="http://schemas.microsoft.com/office/powerpoint/2010/main" val="3854667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Using Variables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5405175"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The compiler is strict</a:t>
            </a:r>
          </a:p>
          <a:p>
            <a:pPr marL="571500" lvl="1" indent="-342900">
              <a:lnSpc>
                <a:spcPct val="100000"/>
              </a:lnSpc>
              <a:spcBef>
                <a:spcPts val="0"/>
              </a:spcBef>
            </a:pPr>
            <a:r>
              <a:rPr lang="en-US" sz="2400" dirty="0"/>
              <a:t>Complains about unused variables!</a:t>
            </a:r>
          </a:p>
        </p:txBody>
      </p:sp>
      <p:pic>
        <p:nvPicPr>
          <p:cNvPr id="4" name="Picture 3">
            <a:extLst>
              <a:ext uri="{FF2B5EF4-FFF2-40B4-BE49-F238E27FC236}">
                <a16:creationId xmlns:a16="http://schemas.microsoft.com/office/drawing/2014/main" id="{764DFBFD-19AE-4BA1-A100-275FB5574E52}"/>
              </a:ext>
            </a:extLst>
          </p:cNvPr>
          <p:cNvPicPr>
            <a:picLocks noChangeAspect="1"/>
          </p:cNvPicPr>
          <p:nvPr/>
        </p:nvPicPr>
        <p:blipFill>
          <a:blip r:embed="rId3"/>
          <a:stretch>
            <a:fillRect/>
          </a:stretch>
        </p:blipFill>
        <p:spPr>
          <a:xfrm>
            <a:off x="6047412" y="484034"/>
            <a:ext cx="5980748" cy="6110764"/>
          </a:xfrm>
          <a:prstGeom prst="rect">
            <a:avLst/>
          </a:prstGeom>
        </p:spPr>
      </p:pic>
      <p:pic>
        <p:nvPicPr>
          <p:cNvPr id="5" name="Picture 4">
            <a:extLst>
              <a:ext uri="{FF2B5EF4-FFF2-40B4-BE49-F238E27FC236}">
                <a16:creationId xmlns:a16="http://schemas.microsoft.com/office/drawing/2014/main" id="{723871CB-DFC2-4F3A-8E64-E9C89628F6D3}"/>
              </a:ext>
            </a:extLst>
          </p:cNvPr>
          <p:cNvPicPr>
            <a:picLocks noChangeAspect="1"/>
          </p:cNvPicPr>
          <p:nvPr/>
        </p:nvPicPr>
        <p:blipFill>
          <a:blip r:embed="rId4"/>
          <a:stretch>
            <a:fillRect/>
          </a:stretch>
        </p:blipFill>
        <p:spPr>
          <a:xfrm>
            <a:off x="199702" y="2741044"/>
            <a:ext cx="5800725" cy="4014788"/>
          </a:xfrm>
          <a:prstGeom prst="rect">
            <a:avLst/>
          </a:prstGeom>
        </p:spPr>
      </p:pic>
    </p:spTree>
    <p:extLst>
      <p:ext uri="{BB962C8B-B14F-4D97-AF65-F5344CB8AC3E}">
        <p14:creationId xmlns:p14="http://schemas.microsoft.com/office/powerpoint/2010/main" val="3242706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Using Functions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marL="914400" lvl="3" indent="0">
              <a:lnSpc>
                <a:spcPct val="100000"/>
              </a:lnSpc>
              <a:spcBef>
                <a:spcPts val="0"/>
              </a:spcBef>
              <a:buNone/>
            </a:pPr>
            <a:endParaRPr lang="en-US" dirty="0"/>
          </a:p>
          <a:p>
            <a:pPr marL="914400" lvl="3" indent="0">
              <a:lnSpc>
                <a:spcPct val="100000"/>
              </a:lnSpc>
              <a:spcBef>
                <a:spcPts val="0"/>
              </a:spcBef>
              <a:buNone/>
            </a:pPr>
            <a:r>
              <a:rPr lang="en-US" sz="2400" dirty="0"/>
              <a:t>// Typical:</a:t>
            </a:r>
          </a:p>
          <a:p>
            <a:pPr marL="914400" lvl="3" indent="0">
              <a:lnSpc>
                <a:spcPct val="100000"/>
              </a:lnSpc>
              <a:spcBef>
                <a:spcPts val="0"/>
              </a:spcBef>
              <a:buNone/>
            </a:pPr>
            <a:r>
              <a:rPr lang="en-US" sz="2400" dirty="0" err="1"/>
              <a:t>fn</a:t>
            </a:r>
            <a:r>
              <a:rPr lang="en-US" sz="2400" dirty="0"/>
              <a:t> </a:t>
            </a:r>
            <a:r>
              <a:rPr lang="en-US" sz="2400" b="1" i="1" dirty="0">
                <a:solidFill>
                  <a:schemeClr val="accent1">
                    <a:lumMod val="75000"/>
                  </a:schemeClr>
                </a:solidFill>
              </a:rPr>
              <a:t>function1</a:t>
            </a:r>
            <a:r>
              <a:rPr lang="en-US" sz="2400" dirty="0"/>
              <a:t>(</a:t>
            </a:r>
            <a:r>
              <a:rPr lang="en-US" sz="2400" b="1" i="1" dirty="0">
                <a:solidFill>
                  <a:schemeClr val="accent2">
                    <a:lumMod val="75000"/>
                  </a:schemeClr>
                </a:solidFill>
              </a:rPr>
              <a:t>param1</a:t>
            </a:r>
            <a:r>
              <a:rPr lang="en-US" sz="2400" dirty="0"/>
              <a:t>: </a:t>
            </a:r>
            <a:r>
              <a:rPr lang="en-US" sz="2400" b="1" i="1" dirty="0">
                <a:solidFill>
                  <a:schemeClr val="accent4">
                    <a:lumMod val="75000"/>
                  </a:schemeClr>
                </a:solidFill>
              </a:rPr>
              <a:t>type</a:t>
            </a:r>
            <a:r>
              <a:rPr lang="en-US" sz="2400" dirty="0"/>
              <a:t>, </a:t>
            </a:r>
            <a:r>
              <a:rPr lang="en-US" sz="2400" b="1" i="1" dirty="0">
                <a:solidFill>
                  <a:schemeClr val="accent2">
                    <a:lumMod val="75000"/>
                  </a:schemeClr>
                </a:solidFill>
              </a:rPr>
              <a:t>param2</a:t>
            </a:r>
            <a:r>
              <a:rPr lang="en-US" sz="2400" dirty="0"/>
              <a:t>: </a:t>
            </a:r>
            <a:r>
              <a:rPr lang="en-US" sz="2400" b="1" i="1" dirty="0">
                <a:solidFill>
                  <a:schemeClr val="accent4">
                    <a:lumMod val="75000"/>
                  </a:schemeClr>
                </a:solidFill>
              </a:rPr>
              <a:t>type</a:t>
            </a:r>
            <a:r>
              <a:rPr lang="en-US" sz="2400" dirty="0"/>
              <a:t>) -&gt; </a:t>
            </a:r>
            <a:r>
              <a:rPr lang="en-US" sz="2400" b="1" i="1" dirty="0" err="1">
                <a:solidFill>
                  <a:schemeClr val="accent4">
                    <a:lumMod val="75000"/>
                  </a:schemeClr>
                </a:solidFill>
              </a:rPr>
              <a:t>return_type</a:t>
            </a:r>
            <a:r>
              <a:rPr lang="en-US" sz="2400" dirty="0">
                <a:solidFill>
                  <a:schemeClr val="accent4">
                    <a:lumMod val="75000"/>
                  </a:schemeClr>
                </a:solidFill>
              </a:rPr>
              <a:t> </a:t>
            </a:r>
            <a:r>
              <a:rPr lang="en-US" sz="2400" dirty="0"/>
              <a:t>{</a:t>
            </a:r>
          </a:p>
          <a:p>
            <a:pPr marL="914400" lvl="3" indent="0">
              <a:lnSpc>
                <a:spcPct val="100000"/>
              </a:lnSpc>
              <a:spcBef>
                <a:spcPts val="0"/>
              </a:spcBef>
              <a:buNone/>
            </a:pPr>
            <a:r>
              <a:rPr lang="en-US" sz="2400" dirty="0"/>
              <a:t>    // body…</a:t>
            </a:r>
          </a:p>
          <a:p>
            <a:pPr marL="914400" lvl="3" indent="0">
              <a:lnSpc>
                <a:spcPct val="100000"/>
              </a:lnSpc>
              <a:spcBef>
                <a:spcPts val="0"/>
              </a:spcBef>
              <a:buNone/>
            </a:pPr>
            <a:r>
              <a:rPr lang="en-US" sz="2400" dirty="0"/>
              <a:t>}</a:t>
            </a:r>
          </a:p>
          <a:p>
            <a:pPr marL="914400" lvl="3" indent="0">
              <a:lnSpc>
                <a:spcPct val="100000"/>
              </a:lnSpc>
              <a:spcBef>
                <a:spcPts val="0"/>
              </a:spcBef>
              <a:buNone/>
            </a:pPr>
            <a:endParaRPr lang="en-US" sz="2400" dirty="0"/>
          </a:p>
          <a:p>
            <a:pPr marL="914400" lvl="3" indent="0">
              <a:lnSpc>
                <a:spcPct val="100000"/>
              </a:lnSpc>
              <a:spcBef>
                <a:spcPts val="0"/>
              </a:spcBef>
              <a:buNone/>
            </a:pPr>
            <a:r>
              <a:rPr lang="en-US" sz="2400" dirty="0"/>
              <a:t>// Without parameters or return value:</a:t>
            </a:r>
          </a:p>
          <a:p>
            <a:pPr marL="914400" lvl="3" indent="0">
              <a:lnSpc>
                <a:spcPct val="100000"/>
              </a:lnSpc>
              <a:spcBef>
                <a:spcPts val="0"/>
              </a:spcBef>
              <a:buNone/>
            </a:pPr>
            <a:r>
              <a:rPr lang="en-US" sz="2400" dirty="0" err="1"/>
              <a:t>fn</a:t>
            </a:r>
            <a:r>
              <a:rPr lang="en-US" sz="2400" dirty="0"/>
              <a:t> </a:t>
            </a:r>
            <a:r>
              <a:rPr lang="en-US" sz="2400" b="1" i="1" dirty="0">
                <a:solidFill>
                  <a:schemeClr val="accent1">
                    <a:lumMod val="75000"/>
                  </a:schemeClr>
                </a:solidFill>
              </a:rPr>
              <a:t>function2</a:t>
            </a:r>
            <a:r>
              <a:rPr lang="en-US" sz="2400" dirty="0"/>
              <a:t>() {</a:t>
            </a:r>
          </a:p>
          <a:p>
            <a:pPr marL="914400" lvl="3" indent="0">
              <a:lnSpc>
                <a:spcPct val="100000"/>
              </a:lnSpc>
              <a:spcBef>
                <a:spcPts val="0"/>
              </a:spcBef>
              <a:buNone/>
            </a:pPr>
            <a:r>
              <a:rPr lang="en-US" sz="2400" dirty="0"/>
              <a:t>    …</a:t>
            </a:r>
          </a:p>
          <a:p>
            <a:pPr marL="914400" lvl="3" indent="0">
              <a:lnSpc>
                <a:spcPct val="100000"/>
              </a:lnSpc>
              <a:spcBef>
                <a:spcPts val="0"/>
              </a:spcBef>
              <a:buNone/>
            </a:pPr>
            <a:r>
              <a:rPr lang="en-US" sz="2400" dirty="0"/>
              <a:t>}</a:t>
            </a:r>
          </a:p>
        </p:txBody>
      </p:sp>
    </p:spTree>
    <p:extLst>
      <p:ext uri="{BB962C8B-B14F-4D97-AF65-F5344CB8AC3E}">
        <p14:creationId xmlns:p14="http://schemas.microsoft.com/office/powerpoint/2010/main" val="3062354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Using Functions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6785017"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Many Rust keywords follow the UNIX naming convention – abridged and </a:t>
            </a:r>
            <a:r>
              <a:rPr lang="en-US" sz="2400" dirty="0" err="1"/>
              <a:t>vowelless</a:t>
            </a:r>
            <a:endParaRPr lang="en-US" sz="2400" dirty="0"/>
          </a:p>
          <a:p>
            <a:pPr marL="571500" lvl="1" indent="-342900">
              <a:lnSpc>
                <a:spcPct val="100000"/>
              </a:lnSpc>
              <a:spcBef>
                <a:spcPts val="0"/>
              </a:spcBef>
            </a:pPr>
            <a:r>
              <a:rPr lang="en-US" sz="2400" dirty="0"/>
              <a:t>function = </a:t>
            </a:r>
            <a:r>
              <a:rPr lang="en-US" sz="2400" dirty="0" err="1"/>
              <a:t>fn</a:t>
            </a:r>
            <a:r>
              <a:rPr lang="en-US" sz="2400" dirty="0"/>
              <a:t> (“fun”)</a:t>
            </a:r>
          </a:p>
          <a:p>
            <a:pPr marL="342900" indent="-342900">
              <a:lnSpc>
                <a:spcPct val="100000"/>
              </a:lnSpc>
              <a:spcBef>
                <a:spcPts val="0"/>
              </a:spcBef>
              <a:buFont typeface="Arial" panose="020B0604020202020204" pitchFamily="34" charset="0"/>
              <a:buChar char="•"/>
            </a:pPr>
            <a:r>
              <a:rPr lang="en-US" sz="2400" dirty="0"/>
              <a:t>Unlike variable names, function parameters must have their type declared</a:t>
            </a:r>
          </a:p>
          <a:p>
            <a:pPr marL="342900" indent="-342900">
              <a:lnSpc>
                <a:spcPct val="100000"/>
              </a:lnSpc>
              <a:spcBef>
                <a:spcPts val="0"/>
              </a:spcBef>
              <a:buFont typeface="Arial" panose="020B0604020202020204" pitchFamily="34" charset="0"/>
              <a:buChar char="•"/>
            </a:pPr>
            <a:r>
              <a:rPr lang="en-US" sz="2400" dirty="0"/>
              <a:t>Return type (if used) must also be declared</a:t>
            </a:r>
          </a:p>
          <a:p>
            <a:pPr marL="342900" indent="-342900">
              <a:lnSpc>
                <a:spcPct val="100000"/>
              </a:lnSpc>
              <a:spcBef>
                <a:spcPts val="0"/>
              </a:spcBef>
              <a:buFont typeface="Arial" panose="020B0604020202020204" pitchFamily="34" charset="0"/>
              <a:buChar char="•"/>
            </a:pPr>
            <a:r>
              <a:rPr lang="en-US" sz="2400" dirty="0"/>
              <a:t>Unlike C/C++, functions don’t have to be declared/defined before use within the module (file)</a:t>
            </a:r>
          </a:p>
          <a:p>
            <a:pPr marL="571500" lvl="1" indent="-342900">
              <a:lnSpc>
                <a:spcPct val="100000"/>
              </a:lnSpc>
              <a:spcBef>
                <a:spcPts val="0"/>
              </a:spcBef>
            </a:pPr>
            <a:endParaRPr lang="en-US" sz="2400" dirty="0"/>
          </a:p>
        </p:txBody>
      </p:sp>
      <p:pic>
        <p:nvPicPr>
          <p:cNvPr id="4" name="Picture 3">
            <a:extLst>
              <a:ext uri="{FF2B5EF4-FFF2-40B4-BE49-F238E27FC236}">
                <a16:creationId xmlns:a16="http://schemas.microsoft.com/office/drawing/2014/main" id="{A3F5EB5B-25EB-44CB-B3F0-759014009B35}"/>
              </a:ext>
            </a:extLst>
          </p:cNvPr>
          <p:cNvPicPr>
            <a:picLocks noChangeAspect="1"/>
          </p:cNvPicPr>
          <p:nvPr/>
        </p:nvPicPr>
        <p:blipFill>
          <a:blip r:embed="rId3"/>
          <a:stretch>
            <a:fillRect/>
          </a:stretch>
        </p:blipFill>
        <p:spPr>
          <a:xfrm>
            <a:off x="7177553" y="1273996"/>
            <a:ext cx="4872038" cy="5395913"/>
          </a:xfrm>
          <a:prstGeom prst="rect">
            <a:avLst/>
          </a:prstGeom>
        </p:spPr>
      </p:pic>
    </p:spTree>
    <p:extLst>
      <p:ext uri="{BB962C8B-B14F-4D97-AF65-F5344CB8AC3E}">
        <p14:creationId xmlns:p14="http://schemas.microsoft.com/office/powerpoint/2010/main" val="3431784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Control Flow</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425197" y="1273997"/>
            <a:ext cx="4212119" cy="5301464"/>
          </a:xfrm>
        </p:spPr>
        <p:txBody>
          <a:bodyPr>
            <a:noAutofit/>
          </a:bodyPr>
          <a:lstStyle/>
          <a:p>
            <a:pPr marL="0" lvl="1" indent="0">
              <a:lnSpc>
                <a:spcPct val="100000"/>
              </a:lnSpc>
              <a:spcBef>
                <a:spcPts val="0"/>
              </a:spcBef>
              <a:buNone/>
            </a:pPr>
            <a:r>
              <a:rPr lang="en-US" sz="2400" dirty="0"/>
              <a:t>// Don’t need parenthesis</a:t>
            </a:r>
          </a:p>
          <a:p>
            <a:pPr marL="0" lvl="1" indent="0">
              <a:lnSpc>
                <a:spcPct val="100000"/>
              </a:lnSpc>
              <a:spcBef>
                <a:spcPts val="0"/>
              </a:spcBef>
              <a:buNone/>
            </a:pPr>
            <a:r>
              <a:rPr lang="en-US" sz="2400" dirty="0"/>
              <a:t>// around condition:</a:t>
            </a:r>
          </a:p>
          <a:p>
            <a:pPr marL="0" lvl="1" indent="0">
              <a:lnSpc>
                <a:spcPct val="100000"/>
              </a:lnSpc>
              <a:spcBef>
                <a:spcPts val="0"/>
              </a:spcBef>
              <a:buNone/>
            </a:pPr>
            <a:r>
              <a:rPr lang="en-US" sz="2400" dirty="0"/>
              <a:t>if </a:t>
            </a:r>
            <a:r>
              <a:rPr lang="en-US" sz="2400" b="1" i="1" dirty="0">
                <a:solidFill>
                  <a:schemeClr val="accent1">
                    <a:lumMod val="75000"/>
                  </a:schemeClr>
                </a:solidFill>
              </a:rPr>
              <a:t>condition </a:t>
            </a:r>
            <a:r>
              <a:rPr lang="en-US" sz="2400" dirty="0"/>
              <a:t>{</a:t>
            </a:r>
          </a:p>
          <a:p>
            <a:pPr marL="0" lvl="1" indent="0">
              <a:lnSpc>
                <a:spcPct val="100000"/>
              </a:lnSpc>
              <a:spcBef>
                <a:spcPts val="0"/>
              </a:spcBef>
              <a:buNone/>
            </a:pPr>
            <a:r>
              <a:rPr lang="en-US" sz="2400" dirty="0"/>
              <a:t>    …</a:t>
            </a:r>
          </a:p>
          <a:p>
            <a:pPr marL="0" lvl="1" indent="0">
              <a:lnSpc>
                <a:spcPct val="100000"/>
              </a:lnSpc>
              <a:spcBef>
                <a:spcPts val="0"/>
              </a:spcBef>
              <a:buNone/>
            </a:pPr>
            <a:r>
              <a:rPr lang="en-US" sz="2400" dirty="0"/>
              <a:t>} else if </a:t>
            </a:r>
            <a:r>
              <a:rPr lang="en-US" sz="2400" b="1" i="1" dirty="0">
                <a:solidFill>
                  <a:schemeClr val="accent1">
                    <a:lumMod val="75000"/>
                  </a:schemeClr>
                </a:solidFill>
              </a:rPr>
              <a:t>condition</a:t>
            </a:r>
            <a:r>
              <a:rPr lang="en-US" sz="2400" dirty="0"/>
              <a:t> {</a:t>
            </a:r>
          </a:p>
          <a:p>
            <a:pPr marL="0" lvl="1" indent="0">
              <a:lnSpc>
                <a:spcPct val="100000"/>
              </a:lnSpc>
              <a:spcBef>
                <a:spcPts val="0"/>
              </a:spcBef>
              <a:buNone/>
            </a:pPr>
            <a:r>
              <a:rPr lang="en-US" sz="2400" dirty="0"/>
              <a:t>    …</a:t>
            </a:r>
          </a:p>
          <a:p>
            <a:pPr marL="0" lvl="1" indent="0">
              <a:lnSpc>
                <a:spcPct val="100000"/>
              </a:lnSpc>
              <a:spcBef>
                <a:spcPts val="0"/>
              </a:spcBef>
              <a:buNone/>
            </a:pPr>
            <a:r>
              <a:rPr lang="en-US" sz="2400" dirty="0"/>
              <a:t>} else {</a:t>
            </a:r>
          </a:p>
          <a:p>
            <a:pPr marL="0" lvl="1" indent="0">
              <a:lnSpc>
                <a:spcPct val="100000"/>
              </a:lnSpc>
              <a:spcBef>
                <a:spcPts val="0"/>
              </a:spcBef>
              <a:buNone/>
            </a:pPr>
            <a:r>
              <a:rPr lang="en-US" sz="2400" dirty="0"/>
              <a:t>    …</a:t>
            </a:r>
          </a:p>
          <a:p>
            <a:pPr marL="0" lvl="1" indent="0">
              <a:lnSpc>
                <a:spcPct val="100000"/>
              </a:lnSpc>
              <a:spcBef>
                <a:spcPts val="0"/>
              </a:spcBef>
              <a:buNone/>
            </a:pPr>
            <a:r>
              <a:rPr lang="en-US" sz="2400" dirty="0"/>
              <a:t>}</a:t>
            </a:r>
          </a:p>
          <a:p>
            <a:pPr marL="0" lvl="1" indent="0">
              <a:lnSpc>
                <a:spcPct val="100000"/>
              </a:lnSpc>
              <a:spcBef>
                <a:spcPts val="0"/>
              </a:spcBef>
              <a:buNone/>
            </a:pPr>
            <a:endParaRPr lang="en-US" sz="2400" dirty="0"/>
          </a:p>
        </p:txBody>
      </p:sp>
      <p:sp>
        <p:nvSpPr>
          <p:cNvPr id="4" name="Content Placeholder 2">
            <a:extLst>
              <a:ext uri="{FF2B5EF4-FFF2-40B4-BE49-F238E27FC236}">
                <a16:creationId xmlns:a16="http://schemas.microsoft.com/office/drawing/2014/main" id="{C616A1EB-F275-4B26-B8EC-6501C5424B5F}"/>
              </a:ext>
            </a:extLst>
          </p:cNvPr>
          <p:cNvSpPr txBox="1">
            <a:spLocks/>
          </p:cNvSpPr>
          <p:nvPr/>
        </p:nvSpPr>
        <p:spPr>
          <a:xfrm>
            <a:off x="4588325" y="1273997"/>
            <a:ext cx="3143249" cy="530146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0" lvl="1" indent="0">
              <a:lnSpc>
                <a:spcPct val="100000"/>
              </a:lnSpc>
              <a:spcBef>
                <a:spcPts val="0"/>
              </a:spcBef>
              <a:buFont typeface="Arial" panose="020B0604020202020204" pitchFamily="34" charset="0"/>
              <a:buNone/>
            </a:pPr>
            <a:endParaRPr lang="en-US" sz="2400" dirty="0"/>
          </a:p>
          <a:p>
            <a:pPr marL="0" lvl="1" indent="0">
              <a:lnSpc>
                <a:spcPct val="100000"/>
              </a:lnSpc>
              <a:spcBef>
                <a:spcPts val="0"/>
              </a:spcBef>
              <a:buFont typeface="Arial" panose="020B0604020202020204" pitchFamily="34" charset="0"/>
              <a:buNone/>
            </a:pPr>
            <a:r>
              <a:rPr lang="en-US" sz="2400" dirty="0"/>
              <a:t>// Loop forever</a:t>
            </a:r>
          </a:p>
          <a:p>
            <a:pPr marL="0" lvl="1" indent="0">
              <a:lnSpc>
                <a:spcPct val="100000"/>
              </a:lnSpc>
              <a:spcBef>
                <a:spcPts val="0"/>
              </a:spcBef>
              <a:buFont typeface="Arial" panose="020B0604020202020204" pitchFamily="34" charset="0"/>
              <a:buNone/>
            </a:pPr>
            <a:r>
              <a:rPr lang="en-US" sz="2400" dirty="0"/>
              <a:t>loop {</a:t>
            </a:r>
          </a:p>
          <a:p>
            <a:pPr marL="0" lvl="1" indent="0">
              <a:lnSpc>
                <a:spcPct val="100000"/>
              </a:lnSpc>
              <a:spcBef>
                <a:spcPts val="0"/>
              </a:spcBef>
              <a:buFont typeface="Arial" panose="020B0604020202020204" pitchFamily="34" charset="0"/>
              <a:buNone/>
            </a:pPr>
            <a:r>
              <a:rPr lang="en-US" sz="2400" dirty="0"/>
              <a:t>    …</a:t>
            </a:r>
          </a:p>
          <a:p>
            <a:pPr marL="0" lvl="1" indent="0">
              <a:lnSpc>
                <a:spcPct val="100000"/>
              </a:lnSpc>
              <a:spcBef>
                <a:spcPts val="0"/>
              </a:spcBef>
              <a:buFont typeface="Arial" panose="020B0604020202020204" pitchFamily="34" charset="0"/>
              <a:buNone/>
            </a:pPr>
            <a:r>
              <a:rPr lang="en-US" sz="2400" dirty="0"/>
              <a:t>    // Optional exit:</a:t>
            </a:r>
          </a:p>
          <a:p>
            <a:pPr marL="0" lvl="1" indent="0">
              <a:lnSpc>
                <a:spcPct val="100000"/>
              </a:lnSpc>
              <a:spcBef>
                <a:spcPts val="0"/>
              </a:spcBef>
              <a:buFont typeface="Arial" panose="020B0604020202020204" pitchFamily="34" charset="0"/>
              <a:buNone/>
            </a:pPr>
            <a:r>
              <a:rPr lang="en-US" sz="2400" dirty="0"/>
              <a:t>    if </a:t>
            </a:r>
            <a:r>
              <a:rPr lang="en-US" sz="2400" b="1" i="1" dirty="0">
                <a:solidFill>
                  <a:schemeClr val="accent1">
                    <a:lumMod val="75000"/>
                  </a:schemeClr>
                </a:solidFill>
              </a:rPr>
              <a:t>condition</a:t>
            </a:r>
            <a:r>
              <a:rPr lang="en-US" sz="2400" dirty="0"/>
              <a:t> {</a:t>
            </a:r>
          </a:p>
          <a:p>
            <a:pPr marL="0" lvl="1" indent="0">
              <a:lnSpc>
                <a:spcPct val="100000"/>
              </a:lnSpc>
              <a:spcBef>
                <a:spcPts val="0"/>
              </a:spcBef>
              <a:buFont typeface="Arial" panose="020B0604020202020204" pitchFamily="34" charset="0"/>
              <a:buNone/>
            </a:pPr>
            <a:r>
              <a:rPr lang="en-US" sz="2400" dirty="0"/>
              <a:t>        break;</a:t>
            </a:r>
          </a:p>
          <a:p>
            <a:pPr marL="0" lvl="1" indent="0">
              <a:lnSpc>
                <a:spcPct val="100000"/>
              </a:lnSpc>
              <a:spcBef>
                <a:spcPts val="0"/>
              </a:spcBef>
              <a:buFont typeface="Arial" panose="020B0604020202020204" pitchFamily="34" charset="0"/>
              <a:buNone/>
            </a:pPr>
            <a:r>
              <a:rPr lang="en-US" sz="2400" dirty="0"/>
              <a:t>    }</a:t>
            </a:r>
          </a:p>
          <a:p>
            <a:pPr marL="0" lvl="1" indent="0">
              <a:lnSpc>
                <a:spcPct val="100000"/>
              </a:lnSpc>
              <a:spcBef>
                <a:spcPts val="0"/>
              </a:spcBef>
              <a:buFont typeface="Arial" panose="020B0604020202020204" pitchFamily="34" charset="0"/>
              <a:buNone/>
            </a:pPr>
            <a:r>
              <a:rPr lang="en-US" sz="2400" dirty="0"/>
              <a:t>}</a:t>
            </a:r>
          </a:p>
          <a:p>
            <a:pPr marL="0" lvl="1" indent="0">
              <a:lnSpc>
                <a:spcPct val="100000"/>
              </a:lnSpc>
              <a:spcBef>
                <a:spcPts val="0"/>
              </a:spcBef>
              <a:buFont typeface="Arial" panose="020B0604020202020204" pitchFamily="34" charset="0"/>
              <a:buNone/>
            </a:pPr>
            <a:endParaRPr lang="en-US" sz="2400" dirty="0"/>
          </a:p>
          <a:p>
            <a:pPr marL="0" lvl="1" indent="0">
              <a:lnSpc>
                <a:spcPct val="100000"/>
              </a:lnSpc>
              <a:spcBef>
                <a:spcPts val="0"/>
              </a:spcBef>
              <a:buFont typeface="Arial" panose="020B0604020202020204" pitchFamily="34" charset="0"/>
              <a:buNone/>
            </a:pPr>
            <a:endParaRPr lang="en-US" sz="2400" dirty="0"/>
          </a:p>
        </p:txBody>
      </p:sp>
      <p:sp>
        <p:nvSpPr>
          <p:cNvPr id="5" name="Content Placeholder 2">
            <a:extLst>
              <a:ext uri="{FF2B5EF4-FFF2-40B4-BE49-F238E27FC236}">
                <a16:creationId xmlns:a16="http://schemas.microsoft.com/office/drawing/2014/main" id="{87DB08DE-4874-4AF0-A518-4286815CC1C9}"/>
              </a:ext>
            </a:extLst>
          </p:cNvPr>
          <p:cNvSpPr txBox="1">
            <a:spLocks/>
          </p:cNvSpPr>
          <p:nvPr/>
        </p:nvSpPr>
        <p:spPr>
          <a:xfrm>
            <a:off x="7995554" y="1273997"/>
            <a:ext cx="3883476" cy="530146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0" lvl="1" indent="0">
              <a:lnSpc>
                <a:spcPct val="100000"/>
              </a:lnSpc>
              <a:spcBef>
                <a:spcPts val="0"/>
              </a:spcBef>
              <a:buFont typeface="Arial" panose="020B0604020202020204" pitchFamily="34" charset="0"/>
              <a:buNone/>
            </a:pPr>
            <a:r>
              <a:rPr lang="en-US" sz="2400" dirty="0"/>
              <a:t>// Don’t need parenthesis:</a:t>
            </a:r>
          </a:p>
          <a:p>
            <a:pPr marL="0" lvl="1" indent="0">
              <a:lnSpc>
                <a:spcPct val="100000"/>
              </a:lnSpc>
              <a:spcBef>
                <a:spcPts val="0"/>
              </a:spcBef>
              <a:buFont typeface="Arial" panose="020B0604020202020204" pitchFamily="34" charset="0"/>
              <a:buNone/>
            </a:pPr>
            <a:r>
              <a:rPr lang="en-US" sz="2400" dirty="0"/>
              <a:t>while </a:t>
            </a:r>
            <a:r>
              <a:rPr lang="en-US" sz="2400" b="1" i="1" dirty="0">
                <a:solidFill>
                  <a:schemeClr val="accent1">
                    <a:lumMod val="75000"/>
                  </a:schemeClr>
                </a:solidFill>
              </a:rPr>
              <a:t>condition</a:t>
            </a:r>
            <a:r>
              <a:rPr lang="en-US" sz="2400" dirty="0"/>
              <a:t> {</a:t>
            </a:r>
          </a:p>
          <a:p>
            <a:pPr marL="0" lvl="1" indent="0">
              <a:lnSpc>
                <a:spcPct val="100000"/>
              </a:lnSpc>
              <a:spcBef>
                <a:spcPts val="0"/>
              </a:spcBef>
              <a:buFont typeface="Arial" panose="020B0604020202020204" pitchFamily="34" charset="0"/>
              <a:buNone/>
            </a:pPr>
            <a:r>
              <a:rPr lang="en-US" sz="2400" dirty="0"/>
              <a:t>    …</a:t>
            </a:r>
          </a:p>
          <a:p>
            <a:pPr marL="0" lvl="1" indent="0">
              <a:lnSpc>
                <a:spcPct val="100000"/>
              </a:lnSpc>
              <a:spcBef>
                <a:spcPts val="0"/>
              </a:spcBef>
              <a:buFont typeface="Arial" panose="020B0604020202020204" pitchFamily="34" charset="0"/>
              <a:buNone/>
            </a:pPr>
            <a:r>
              <a:rPr lang="en-US" sz="2400" dirty="0"/>
              <a:t>    if </a:t>
            </a:r>
            <a:r>
              <a:rPr lang="en-US" sz="2400" b="1" i="1" dirty="0">
                <a:solidFill>
                  <a:schemeClr val="accent1">
                    <a:lumMod val="75000"/>
                  </a:schemeClr>
                </a:solidFill>
              </a:rPr>
              <a:t>condition</a:t>
            </a:r>
            <a:r>
              <a:rPr lang="en-US" sz="2400" dirty="0"/>
              <a:t> {</a:t>
            </a:r>
          </a:p>
          <a:p>
            <a:pPr marL="0" lvl="1" indent="0">
              <a:lnSpc>
                <a:spcPct val="100000"/>
              </a:lnSpc>
              <a:spcBef>
                <a:spcPts val="0"/>
              </a:spcBef>
              <a:buFont typeface="Arial" panose="020B0604020202020204" pitchFamily="34" charset="0"/>
              <a:buNone/>
            </a:pPr>
            <a:r>
              <a:rPr lang="en-US" sz="2400" dirty="0"/>
              <a:t>        // start over</a:t>
            </a:r>
          </a:p>
          <a:p>
            <a:pPr marL="0" lvl="1" indent="0">
              <a:lnSpc>
                <a:spcPct val="100000"/>
              </a:lnSpc>
              <a:spcBef>
                <a:spcPts val="0"/>
              </a:spcBef>
              <a:buFont typeface="Arial" panose="020B0604020202020204" pitchFamily="34" charset="0"/>
              <a:buNone/>
            </a:pPr>
            <a:r>
              <a:rPr lang="en-US" sz="2400" dirty="0"/>
              <a:t>        continue;</a:t>
            </a:r>
          </a:p>
          <a:p>
            <a:pPr marL="0" lvl="1" indent="0">
              <a:lnSpc>
                <a:spcPct val="100000"/>
              </a:lnSpc>
              <a:spcBef>
                <a:spcPts val="0"/>
              </a:spcBef>
              <a:buFont typeface="Arial" panose="020B0604020202020204" pitchFamily="34" charset="0"/>
              <a:buNone/>
            </a:pPr>
            <a:r>
              <a:rPr lang="en-US" sz="2400" dirty="0"/>
              <a:t>    } else {</a:t>
            </a:r>
          </a:p>
          <a:p>
            <a:pPr marL="0" lvl="1" indent="0">
              <a:lnSpc>
                <a:spcPct val="100000"/>
              </a:lnSpc>
              <a:spcBef>
                <a:spcPts val="0"/>
              </a:spcBef>
              <a:buFont typeface="Arial" panose="020B0604020202020204" pitchFamily="34" charset="0"/>
              <a:buNone/>
            </a:pPr>
            <a:r>
              <a:rPr lang="en-US" sz="2400" dirty="0"/>
              <a:t>        // do stuff…</a:t>
            </a:r>
          </a:p>
          <a:p>
            <a:pPr marL="0" lvl="1" indent="0">
              <a:lnSpc>
                <a:spcPct val="100000"/>
              </a:lnSpc>
              <a:spcBef>
                <a:spcPts val="0"/>
              </a:spcBef>
              <a:buFont typeface="Arial" panose="020B0604020202020204" pitchFamily="34" charset="0"/>
              <a:buNone/>
            </a:pPr>
            <a:r>
              <a:rPr lang="en-US" sz="2400" dirty="0"/>
              <a:t>    }</a:t>
            </a:r>
          </a:p>
          <a:p>
            <a:pPr marL="0" lvl="1" indent="0">
              <a:lnSpc>
                <a:spcPct val="100000"/>
              </a:lnSpc>
              <a:spcBef>
                <a:spcPts val="0"/>
              </a:spcBef>
              <a:buFont typeface="Arial" panose="020B0604020202020204" pitchFamily="34" charset="0"/>
              <a:buNone/>
            </a:pPr>
            <a:r>
              <a:rPr lang="en-US" sz="2400" dirty="0"/>
              <a:t>}</a:t>
            </a:r>
          </a:p>
        </p:txBody>
      </p:sp>
      <p:cxnSp>
        <p:nvCxnSpPr>
          <p:cNvPr id="7" name="Straight Connector 6">
            <a:extLst>
              <a:ext uri="{FF2B5EF4-FFF2-40B4-BE49-F238E27FC236}">
                <a16:creationId xmlns:a16="http://schemas.microsoft.com/office/drawing/2014/main" id="{3D781231-0B56-4A89-9CD0-55DA7408D15D}"/>
              </a:ext>
            </a:extLst>
          </p:cNvPr>
          <p:cNvCxnSpPr/>
          <p:nvPr/>
        </p:nvCxnSpPr>
        <p:spPr>
          <a:xfrm>
            <a:off x="4275361" y="1200150"/>
            <a:ext cx="0" cy="5375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F465C2-FA1B-4D1B-B455-246F6BFA2C51}"/>
              </a:ext>
            </a:extLst>
          </p:cNvPr>
          <p:cNvCxnSpPr/>
          <p:nvPr/>
        </p:nvCxnSpPr>
        <p:spPr>
          <a:xfrm flipV="1">
            <a:off x="7532921" y="1200150"/>
            <a:ext cx="0" cy="53753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98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What This Talk Is Not</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marL="342900" indent="-342900">
              <a:lnSpc>
                <a:spcPct val="100000"/>
              </a:lnSpc>
              <a:spcBef>
                <a:spcPts val="0"/>
              </a:spcBef>
              <a:spcAft>
                <a:spcPts val="2400"/>
              </a:spcAft>
              <a:buFont typeface="Arial" panose="020B0604020202020204" pitchFamily="34" charset="0"/>
              <a:buChar char="•"/>
            </a:pPr>
            <a:r>
              <a:rPr lang="en-US" sz="2400" dirty="0"/>
              <a:t>Not about disparaging C</a:t>
            </a:r>
          </a:p>
          <a:p>
            <a:pPr marL="571500" lvl="1" indent="-342900">
              <a:lnSpc>
                <a:spcPct val="100000"/>
              </a:lnSpc>
              <a:spcBef>
                <a:spcPts val="0"/>
              </a:spcBef>
              <a:spcAft>
                <a:spcPts val="2400"/>
              </a:spcAft>
            </a:pPr>
            <a:r>
              <a:rPr lang="en-US" sz="2400" dirty="0"/>
              <a:t>To me, Dennis Ritchie is an inspiration</a:t>
            </a:r>
          </a:p>
          <a:p>
            <a:pPr marL="571500" lvl="1" indent="-342900">
              <a:lnSpc>
                <a:spcPct val="100000"/>
              </a:lnSpc>
              <a:spcBef>
                <a:spcPts val="0"/>
              </a:spcBef>
              <a:spcAft>
                <a:spcPts val="2400"/>
              </a:spcAft>
            </a:pPr>
            <a:r>
              <a:rPr lang="en-US" sz="2400" dirty="0"/>
              <a:t>He took what he had and made it better</a:t>
            </a:r>
          </a:p>
          <a:p>
            <a:pPr lvl="1" indent="0">
              <a:lnSpc>
                <a:spcPct val="100000"/>
              </a:lnSpc>
              <a:spcBef>
                <a:spcPts val="0"/>
              </a:spcBef>
              <a:spcAft>
                <a:spcPts val="2400"/>
              </a:spcAft>
              <a:buNone/>
            </a:pPr>
            <a:endParaRPr lang="en-US" sz="2400" dirty="0"/>
          </a:p>
          <a:p>
            <a:pPr marL="342900" indent="-342900">
              <a:lnSpc>
                <a:spcPct val="100000"/>
              </a:lnSpc>
              <a:spcBef>
                <a:spcPts val="0"/>
              </a:spcBef>
              <a:spcAft>
                <a:spcPts val="2400"/>
              </a:spcAft>
              <a:buFont typeface="Arial" panose="020B0604020202020204" pitchFamily="34" charset="0"/>
              <a:buChar char="•"/>
            </a:pPr>
            <a:r>
              <a:rPr lang="en-US" sz="2400" dirty="0"/>
              <a:t>Not about denigrating C++</a:t>
            </a:r>
          </a:p>
          <a:p>
            <a:pPr marL="571500" lvl="1" indent="-342900">
              <a:lnSpc>
                <a:spcPct val="100000"/>
              </a:lnSpc>
              <a:spcBef>
                <a:spcPts val="0"/>
              </a:spcBef>
              <a:spcAft>
                <a:spcPts val="2400"/>
              </a:spcAft>
            </a:pPr>
            <a:r>
              <a:rPr lang="en-US" sz="2400" dirty="0"/>
              <a:t>Dr. </a:t>
            </a:r>
            <a:r>
              <a:rPr lang="en-US" sz="2400" dirty="0" err="1"/>
              <a:t>Stroustrup</a:t>
            </a:r>
            <a:r>
              <a:rPr lang="en-US" sz="2400" dirty="0"/>
              <a:t> combined some of the best languages at the time</a:t>
            </a:r>
          </a:p>
          <a:p>
            <a:pPr marL="571500" lvl="1" indent="-342900">
              <a:lnSpc>
                <a:spcPct val="100000"/>
              </a:lnSpc>
              <a:spcBef>
                <a:spcPts val="0"/>
              </a:spcBef>
              <a:spcAft>
                <a:spcPts val="2400"/>
              </a:spcAft>
            </a:pPr>
            <a:r>
              <a:rPr lang="en-US" sz="2400" dirty="0"/>
              <a:t>Much of want he wanted to do wasn’t possible at the time</a:t>
            </a:r>
          </a:p>
        </p:txBody>
      </p:sp>
    </p:spTree>
    <p:extLst>
      <p:ext uri="{BB962C8B-B14F-4D97-AF65-F5344CB8AC3E}">
        <p14:creationId xmlns:p14="http://schemas.microsoft.com/office/powerpoint/2010/main" val="262243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Control Flow</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87829" y="1273997"/>
            <a:ext cx="4588325" cy="5301464"/>
          </a:xfrm>
        </p:spPr>
        <p:txBody>
          <a:bodyPr>
            <a:noAutofit/>
          </a:bodyPr>
          <a:lstStyle/>
          <a:p>
            <a:pPr marL="0" lvl="1" indent="0">
              <a:lnSpc>
                <a:spcPct val="100000"/>
              </a:lnSpc>
              <a:spcBef>
                <a:spcPts val="0"/>
              </a:spcBef>
              <a:buNone/>
            </a:pPr>
            <a:r>
              <a:rPr lang="en-US" sz="2400" dirty="0"/>
              <a:t>// Iterate over collection</a:t>
            </a:r>
          </a:p>
          <a:p>
            <a:pPr marL="0" lvl="1" indent="0">
              <a:lnSpc>
                <a:spcPct val="100000"/>
              </a:lnSpc>
              <a:spcBef>
                <a:spcPts val="0"/>
              </a:spcBef>
              <a:buNone/>
            </a:pPr>
            <a:r>
              <a:rPr lang="en-US" sz="2400" dirty="0"/>
              <a:t>for </a:t>
            </a:r>
            <a:r>
              <a:rPr lang="en-US" sz="2400" b="1" i="1" dirty="0">
                <a:solidFill>
                  <a:schemeClr val="accent1">
                    <a:lumMod val="75000"/>
                  </a:schemeClr>
                </a:solidFill>
              </a:rPr>
              <a:t>item </a:t>
            </a:r>
            <a:r>
              <a:rPr lang="en-US" sz="2400" dirty="0"/>
              <a:t>in </a:t>
            </a:r>
            <a:r>
              <a:rPr lang="en-US" sz="2400" b="1" i="1" dirty="0">
                <a:solidFill>
                  <a:schemeClr val="accent2">
                    <a:lumMod val="75000"/>
                  </a:schemeClr>
                </a:solidFill>
              </a:rPr>
              <a:t>collection</a:t>
            </a:r>
            <a:r>
              <a:rPr lang="en-US" sz="2400" dirty="0"/>
              <a:t> {</a:t>
            </a:r>
          </a:p>
          <a:p>
            <a:pPr marL="0" lvl="1" indent="0">
              <a:lnSpc>
                <a:spcPct val="100000"/>
              </a:lnSpc>
              <a:spcBef>
                <a:spcPts val="0"/>
              </a:spcBef>
              <a:buNone/>
            </a:pPr>
            <a:r>
              <a:rPr lang="en-US" sz="2400" dirty="0"/>
              <a:t>    …</a:t>
            </a:r>
          </a:p>
          <a:p>
            <a:pPr marL="0" lvl="1" indent="0">
              <a:lnSpc>
                <a:spcPct val="100000"/>
              </a:lnSpc>
              <a:spcBef>
                <a:spcPts val="0"/>
              </a:spcBef>
              <a:buNone/>
            </a:pPr>
            <a:r>
              <a:rPr lang="en-US" sz="2400" dirty="0"/>
              <a:t>}</a:t>
            </a:r>
          </a:p>
          <a:p>
            <a:pPr marL="0" lvl="1" indent="0">
              <a:lnSpc>
                <a:spcPct val="100000"/>
              </a:lnSpc>
              <a:spcBef>
                <a:spcPts val="0"/>
              </a:spcBef>
              <a:buNone/>
            </a:pPr>
            <a:endParaRPr lang="en-US" sz="2400" dirty="0"/>
          </a:p>
        </p:txBody>
      </p:sp>
      <p:sp>
        <p:nvSpPr>
          <p:cNvPr id="5" name="Content Placeholder 2">
            <a:extLst>
              <a:ext uri="{FF2B5EF4-FFF2-40B4-BE49-F238E27FC236}">
                <a16:creationId xmlns:a16="http://schemas.microsoft.com/office/drawing/2014/main" id="{87DB08DE-4874-4AF0-A518-4286815CC1C9}"/>
              </a:ext>
            </a:extLst>
          </p:cNvPr>
          <p:cNvSpPr txBox="1">
            <a:spLocks/>
          </p:cNvSpPr>
          <p:nvPr/>
        </p:nvSpPr>
        <p:spPr>
          <a:xfrm>
            <a:off x="6482444" y="1273997"/>
            <a:ext cx="5396586" cy="530146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0" lvl="1" indent="0">
              <a:lnSpc>
                <a:spcPct val="100000"/>
              </a:lnSpc>
              <a:spcBef>
                <a:spcPts val="0"/>
              </a:spcBef>
              <a:buFont typeface="Arial" panose="020B0604020202020204" pitchFamily="34" charset="0"/>
              <a:buNone/>
            </a:pPr>
            <a:r>
              <a:rPr lang="en-US" sz="2400" dirty="0"/>
              <a:t>// if-else/switch/case improved:</a:t>
            </a:r>
          </a:p>
          <a:p>
            <a:pPr marL="0" lvl="1" indent="0">
              <a:lnSpc>
                <a:spcPct val="100000"/>
              </a:lnSpc>
              <a:spcBef>
                <a:spcPts val="0"/>
              </a:spcBef>
              <a:buFont typeface="Arial" panose="020B0604020202020204" pitchFamily="34" charset="0"/>
              <a:buNone/>
            </a:pPr>
            <a:r>
              <a:rPr lang="en-US" sz="2400" dirty="0"/>
              <a:t>match </a:t>
            </a:r>
            <a:r>
              <a:rPr lang="en-US" sz="2400" b="1" i="1" dirty="0">
                <a:solidFill>
                  <a:schemeClr val="accent1">
                    <a:lumMod val="75000"/>
                  </a:schemeClr>
                </a:solidFill>
              </a:rPr>
              <a:t>variable</a:t>
            </a:r>
            <a:r>
              <a:rPr lang="en-US" sz="2400" dirty="0"/>
              <a:t> {</a:t>
            </a:r>
          </a:p>
          <a:p>
            <a:pPr marL="0" lvl="1" indent="0">
              <a:lnSpc>
                <a:spcPct val="100000"/>
              </a:lnSpc>
              <a:spcBef>
                <a:spcPts val="0"/>
              </a:spcBef>
              <a:buFont typeface="Arial" panose="020B0604020202020204" pitchFamily="34" charset="0"/>
              <a:buNone/>
            </a:pPr>
            <a:r>
              <a:rPr lang="en-US" sz="2400" dirty="0"/>
              <a:t>    // Specific cases:</a:t>
            </a:r>
          </a:p>
          <a:p>
            <a:pPr marL="0" lvl="1" indent="0">
              <a:lnSpc>
                <a:spcPct val="100000"/>
              </a:lnSpc>
              <a:spcBef>
                <a:spcPts val="0"/>
              </a:spcBef>
              <a:buFont typeface="Arial" panose="020B0604020202020204" pitchFamily="34" charset="0"/>
              <a:buNone/>
            </a:pPr>
            <a:r>
              <a:rPr lang="en-US" sz="2400" dirty="0"/>
              <a:t>    </a:t>
            </a:r>
            <a:r>
              <a:rPr lang="en-US" sz="2400" b="1" i="1" dirty="0">
                <a:solidFill>
                  <a:schemeClr val="accent2">
                    <a:lumMod val="75000"/>
                  </a:schemeClr>
                </a:solidFill>
              </a:rPr>
              <a:t>value1</a:t>
            </a:r>
            <a:r>
              <a:rPr lang="en-US" sz="2400" dirty="0"/>
              <a:t> =&gt; // do stuff,</a:t>
            </a:r>
          </a:p>
          <a:p>
            <a:pPr marL="0" lvl="1" indent="0">
              <a:lnSpc>
                <a:spcPct val="100000"/>
              </a:lnSpc>
              <a:spcBef>
                <a:spcPts val="0"/>
              </a:spcBef>
              <a:buFont typeface="Arial" panose="020B0604020202020204" pitchFamily="34" charset="0"/>
              <a:buNone/>
            </a:pPr>
            <a:r>
              <a:rPr lang="en-US" sz="2400" dirty="0"/>
              <a:t>    </a:t>
            </a:r>
            <a:r>
              <a:rPr lang="en-US" sz="2400" b="1" i="1" dirty="0">
                <a:solidFill>
                  <a:schemeClr val="accent2">
                    <a:lumMod val="75000"/>
                  </a:schemeClr>
                </a:solidFill>
              </a:rPr>
              <a:t>value2</a:t>
            </a:r>
            <a:r>
              <a:rPr lang="en-US" sz="2400" dirty="0"/>
              <a:t> =&gt; // do stuff,</a:t>
            </a:r>
          </a:p>
          <a:p>
            <a:pPr marL="0" lvl="1" indent="0">
              <a:lnSpc>
                <a:spcPct val="100000"/>
              </a:lnSpc>
              <a:spcBef>
                <a:spcPts val="0"/>
              </a:spcBef>
              <a:buFont typeface="Arial" panose="020B0604020202020204" pitchFamily="34" charset="0"/>
              <a:buNone/>
            </a:pPr>
            <a:r>
              <a:rPr lang="en-US" sz="2400" dirty="0"/>
              <a:t>    // Optional wildcard case:</a:t>
            </a:r>
          </a:p>
          <a:p>
            <a:pPr marL="0" lvl="1" indent="0">
              <a:lnSpc>
                <a:spcPct val="100000"/>
              </a:lnSpc>
              <a:spcBef>
                <a:spcPts val="0"/>
              </a:spcBef>
              <a:buFont typeface="Arial" panose="020B0604020202020204" pitchFamily="34" charset="0"/>
              <a:buNone/>
            </a:pPr>
            <a:r>
              <a:rPr lang="en-US" sz="2400" dirty="0"/>
              <a:t>    _ =&gt; // do stuff</a:t>
            </a:r>
          </a:p>
          <a:p>
            <a:pPr marL="0" lvl="1" indent="0">
              <a:lnSpc>
                <a:spcPct val="100000"/>
              </a:lnSpc>
              <a:spcBef>
                <a:spcPts val="0"/>
              </a:spcBef>
              <a:buFont typeface="Arial" panose="020B0604020202020204" pitchFamily="34" charset="0"/>
              <a:buNone/>
            </a:pPr>
            <a:r>
              <a:rPr lang="en-US" sz="2400" dirty="0"/>
              <a:t>}</a:t>
            </a:r>
          </a:p>
        </p:txBody>
      </p:sp>
      <p:cxnSp>
        <p:nvCxnSpPr>
          <p:cNvPr id="9" name="Straight Connector 8">
            <a:extLst>
              <a:ext uri="{FF2B5EF4-FFF2-40B4-BE49-F238E27FC236}">
                <a16:creationId xmlns:a16="http://schemas.microsoft.com/office/drawing/2014/main" id="{F6F465C2-FA1B-4D1B-B455-246F6BFA2C51}"/>
              </a:ext>
            </a:extLst>
          </p:cNvPr>
          <p:cNvCxnSpPr/>
          <p:nvPr/>
        </p:nvCxnSpPr>
        <p:spPr>
          <a:xfrm flipV="1">
            <a:off x="5222428" y="1200150"/>
            <a:ext cx="0" cy="53753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732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Control Flow</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Note – unlike C/C++, can’t omit {}:</a:t>
            </a:r>
          </a:p>
          <a:p>
            <a:pPr marL="571500" lvl="1" indent="-342900">
              <a:lnSpc>
                <a:spcPct val="100000"/>
              </a:lnSpc>
              <a:spcBef>
                <a:spcPts val="0"/>
              </a:spcBef>
            </a:pPr>
            <a:r>
              <a:rPr lang="en-US" sz="2400" dirty="0"/>
              <a:t>The source of many errors…</a:t>
            </a:r>
          </a:p>
          <a:p>
            <a:pPr marL="571500" lvl="1" indent="-342900">
              <a:lnSpc>
                <a:spcPct val="100000"/>
              </a:lnSpc>
              <a:spcBef>
                <a:spcPts val="0"/>
              </a:spcBef>
            </a:pPr>
            <a:r>
              <a:rPr lang="en-US" sz="2400" dirty="0"/>
              <a:t>Probably for the best.</a:t>
            </a:r>
          </a:p>
        </p:txBody>
      </p:sp>
      <p:pic>
        <p:nvPicPr>
          <p:cNvPr id="5" name="Picture 4">
            <a:extLst>
              <a:ext uri="{FF2B5EF4-FFF2-40B4-BE49-F238E27FC236}">
                <a16:creationId xmlns:a16="http://schemas.microsoft.com/office/drawing/2014/main" id="{49E89115-42D4-4F69-8DC9-0AA7D9152D34}"/>
              </a:ext>
            </a:extLst>
          </p:cNvPr>
          <p:cNvPicPr>
            <a:picLocks noChangeAspect="1"/>
          </p:cNvPicPr>
          <p:nvPr/>
        </p:nvPicPr>
        <p:blipFill>
          <a:blip r:embed="rId3"/>
          <a:stretch>
            <a:fillRect/>
          </a:stretch>
        </p:blipFill>
        <p:spPr>
          <a:xfrm>
            <a:off x="6704237" y="1292808"/>
            <a:ext cx="3171825" cy="1728788"/>
          </a:xfrm>
          <a:prstGeom prst="rect">
            <a:avLst/>
          </a:prstGeom>
        </p:spPr>
      </p:pic>
      <p:pic>
        <p:nvPicPr>
          <p:cNvPr id="7" name="Picture 6">
            <a:extLst>
              <a:ext uri="{FF2B5EF4-FFF2-40B4-BE49-F238E27FC236}">
                <a16:creationId xmlns:a16="http://schemas.microsoft.com/office/drawing/2014/main" id="{CC2F1712-7814-48A6-82D6-6DE41308463C}"/>
              </a:ext>
            </a:extLst>
          </p:cNvPr>
          <p:cNvPicPr>
            <a:picLocks noChangeAspect="1"/>
          </p:cNvPicPr>
          <p:nvPr/>
        </p:nvPicPr>
        <p:blipFill>
          <a:blip r:embed="rId4"/>
          <a:stretch>
            <a:fillRect/>
          </a:stretch>
        </p:blipFill>
        <p:spPr>
          <a:xfrm>
            <a:off x="4798065" y="3181603"/>
            <a:ext cx="7039469" cy="3350569"/>
          </a:xfrm>
          <a:prstGeom prst="rect">
            <a:avLst/>
          </a:prstGeom>
        </p:spPr>
      </p:pic>
    </p:spTree>
    <p:extLst>
      <p:ext uri="{BB962C8B-B14F-4D97-AF65-F5344CB8AC3E}">
        <p14:creationId xmlns:p14="http://schemas.microsoft.com/office/powerpoint/2010/main" val="3944690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Control Flow</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Examples:</a:t>
            </a:r>
          </a:p>
        </p:txBody>
      </p:sp>
      <p:pic>
        <p:nvPicPr>
          <p:cNvPr id="6" name="Picture 5">
            <a:extLst>
              <a:ext uri="{FF2B5EF4-FFF2-40B4-BE49-F238E27FC236}">
                <a16:creationId xmlns:a16="http://schemas.microsoft.com/office/drawing/2014/main" id="{FB5923DB-7F52-4602-B8FD-D1ABC0260EBE}"/>
              </a:ext>
            </a:extLst>
          </p:cNvPr>
          <p:cNvPicPr>
            <a:picLocks noChangeAspect="1"/>
          </p:cNvPicPr>
          <p:nvPr/>
        </p:nvPicPr>
        <p:blipFill>
          <a:blip r:embed="rId3"/>
          <a:stretch>
            <a:fillRect/>
          </a:stretch>
        </p:blipFill>
        <p:spPr>
          <a:xfrm>
            <a:off x="1059994" y="2216968"/>
            <a:ext cx="4631055" cy="3929063"/>
          </a:xfrm>
          <a:prstGeom prst="rect">
            <a:avLst/>
          </a:prstGeom>
        </p:spPr>
      </p:pic>
      <p:pic>
        <p:nvPicPr>
          <p:cNvPr id="9" name="Picture 8">
            <a:extLst>
              <a:ext uri="{FF2B5EF4-FFF2-40B4-BE49-F238E27FC236}">
                <a16:creationId xmlns:a16="http://schemas.microsoft.com/office/drawing/2014/main" id="{2376F5E6-5FCF-400E-932F-75B3B4A439A7}"/>
              </a:ext>
            </a:extLst>
          </p:cNvPr>
          <p:cNvPicPr>
            <a:picLocks noChangeAspect="1"/>
          </p:cNvPicPr>
          <p:nvPr/>
        </p:nvPicPr>
        <p:blipFill>
          <a:blip r:embed="rId4"/>
          <a:stretch>
            <a:fillRect/>
          </a:stretch>
        </p:blipFill>
        <p:spPr>
          <a:xfrm>
            <a:off x="6182108" y="266211"/>
            <a:ext cx="5594985" cy="6328410"/>
          </a:xfrm>
          <a:prstGeom prst="rect">
            <a:avLst/>
          </a:prstGeom>
        </p:spPr>
      </p:pic>
    </p:spTree>
    <p:extLst>
      <p:ext uri="{BB962C8B-B14F-4D97-AF65-F5344CB8AC3E}">
        <p14:creationId xmlns:p14="http://schemas.microsoft.com/office/powerpoint/2010/main" val="1057573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Control Flow</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More Examples:</a:t>
            </a:r>
          </a:p>
          <a:p>
            <a:pPr marL="571500" lvl="1" indent="-342900">
              <a:lnSpc>
                <a:spcPct val="100000"/>
              </a:lnSpc>
              <a:spcBef>
                <a:spcPts val="0"/>
              </a:spcBef>
            </a:pPr>
            <a:r>
              <a:rPr lang="en-US" sz="2400" dirty="0"/>
              <a:t>For loop with iterators</a:t>
            </a:r>
          </a:p>
          <a:p>
            <a:pPr marL="571500" lvl="1" indent="-342900">
              <a:lnSpc>
                <a:spcPct val="100000"/>
              </a:lnSpc>
              <a:spcBef>
                <a:spcPts val="0"/>
              </a:spcBef>
            </a:pPr>
            <a:endParaRPr lang="en-US" sz="2400" dirty="0"/>
          </a:p>
          <a:p>
            <a:pPr marL="571500" lvl="1" indent="-342900">
              <a:lnSpc>
                <a:spcPct val="100000"/>
              </a:lnSpc>
              <a:spcBef>
                <a:spcPts val="0"/>
              </a:spcBef>
            </a:pPr>
            <a:endParaRPr lang="en-US" sz="2400" dirty="0"/>
          </a:p>
          <a:p>
            <a:pPr marL="571500" lvl="1" indent="-342900">
              <a:lnSpc>
                <a:spcPct val="100000"/>
              </a:lnSpc>
              <a:spcBef>
                <a:spcPts val="0"/>
              </a:spcBef>
            </a:pPr>
            <a:endParaRPr lang="en-US" sz="2400" dirty="0"/>
          </a:p>
          <a:p>
            <a:pPr marL="571500" lvl="1" indent="-342900">
              <a:lnSpc>
                <a:spcPct val="100000"/>
              </a:lnSpc>
              <a:spcBef>
                <a:spcPts val="0"/>
              </a:spcBef>
            </a:pPr>
            <a:endParaRPr lang="en-US" sz="2400" dirty="0"/>
          </a:p>
          <a:p>
            <a:pPr marL="1028700" lvl="2" indent="-342900">
              <a:lnSpc>
                <a:spcPct val="100000"/>
              </a:lnSpc>
              <a:spcBef>
                <a:spcPts val="0"/>
              </a:spcBef>
            </a:pPr>
            <a:r>
              <a:rPr lang="en-US" sz="2400" dirty="0"/>
              <a:t>No ternary expression</a:t>
            </a:r>
          </a:p>
          <a:p>
            <a:pPr marL="1485900" lvl="3" indent="-342900">
              <a:lnSpc>
                <a:spcPct val="100000"/>
              </a:lnSpc>
              <a:spcBef>
                <a:spcPts val="0"/>
              </a:spcBef>
            </a:pPr>
            <a:r>
              <a:rPr lang="en-US" sz="2400" dirty="0"/>
              <a:t>Conditionally assign like this:</a:t>
            </a:r>
          </a:p>
        </p:txBody>
      </p:sp>
      <p:pic>
        <p:nvPicPr>
          <p:cNvPr id="10" name="Picture 9">
            <a:extLst>
              <a:ext uri="{FF2B5EF4-FFF2-40B4-BE49-F238E27FC236}">
                <a16:creationId xmlns:a16="http://schemas.microsoft.com/office/drawing/2014/main" id="{ACB2C81A-568A-4789-9F62-DB94B0EB6B03}"/>
              </a:ext>
            </a:extLst>
          </p:cNvPr>
          <p:cNvPicPr>
            <a:picLocks noChangeAspect="1"/>
          </p:cNvPicPr>
          <p:nvPr/>
        </p:nvPicPr>
        <p:blipFill>
          <a:blip r:embed="rId3"/>
          <a:stretch>
            <a:fillRect/>
          </a:stretch>
        </p:blipFill>
        <p:spPr>
          <a:xfrm>
            <a:off x="5106759" y="1317177"/>
            <a:ext cx="4672965" cy="2263140"/>
          </a:xfrm>
          <a:prstGeom prst="rect">
            <a:avLst/>
          </a:prstGeom>
        </p:spPr>
      </p:pic>
      <p:pic>
        <p:nvPicPr>
          <p:cNvPr id="11" name="Picture 10">
            <a:extLst>
              <a:ext uri="{FF2B5EF4-FFF2-40B4-BE49-F238E27FC236}">
                <a16:creationId xmlns:a16="http://schemas.microsoft.com/office/drawing/2014/main" id="{989B966A-8822-48F3-BCED-E4CAFE59ABCC}"/>
              </a:ext>
            </a:extLst>
          </p:cNvPr>
          <p:cNvPicPr>
            <a:picLocks noChangeAspect="1"/>
          </p:cNvPicPr>
          <p:nvPr/>
        </p:nvPicPr>
        <p:blipFill>
          <a:blip r:embed="rId4"/>
          <a:stretch>
            <a:fillRect/>
          </a:stretch>
        </p:blipFill>
        <p:spPr>
          <a:xfrm>
            <a:off x="6308406" y="3950830"/>
            <a:ext cx="3593783" cy="2462213"/>
          </a:xfrm>
          <a:prstGeom prst="rect">
            <a:avLst/>
          </a:prstGeom>
        </p:spPr>
      </p:pic>
    </p:spTree>
    <p:extLst>
      <p:ext uri="{BB962C8B-B14F-4D97-AF65-F5344CB8AC3E}">
        <p14:creationId xmlns:p14="http://schemas.microsoft.com/office/powerpoint/2010/main" val="1184968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a:t>
            </a:r>
            <a:r>
              <a:rPr lang="en-US" dirty="0" err="1"/>
              <a:t>Fizzbuzz</a:t>
            </a:r>
            <a:endParaRPr lang="en-US" dirty="0"/>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Are you ready for an interview in Rust?</a:t>
            </a:r>
          </a:p>
        </p:txBody>
      </p:sp>
      <p:sp>
        <p:nvSpPr>
          <p:cNvPr id="6" name="TextBox 5">
            <a:extLst>
              <a:ext uri="{FF2B5EF4-FFF2-40B4-BE49-F238E27FC236}">
                <a16:creationId xmlns:a16="http://schemas.microsoft.com/office/drawing/2014/main" id="{5885165F-3D01-4844-93C5-F95BBB7175AB}"/>
              </a:ext>
            </a:extLst>
          </p:cNvPr>
          <p:cNvSpPr txBox="1"/>
          <p:nvPr/>
        </p:nvSpPr>
        <p:spPr>
          <a:xfrm>
            <a:off x="256851" y="6606283"/>
            <a:ext cx="11671446" cy="246221"/>
          </a:xfrm>
          <a:prstGeom prst="rect">
            <a:avLst/>
          </a:prstGeom>
          <a:noFill/>
        </p:spPr>
        <p:txBody>
          <a:bodyPr wrap="square" rtlCol="0">
            <a:spAutoFit/>
          </a:bodyPr>
          <a:lstStyle/>
          <a:p>
            <a:r>
              <a:rPr lang="en-US" sz="1000" dirty="0"/>
              <a:t>Image Source:  x</a:t>
            </a:r>
          </a:p>
        </p:txBody>
      </p:sp>
      <p:pic>
        <p:nvPicPr>
          <p:cNvPr id="4" name="Picture 3">
            <a:extLst>
              <a:ext uri="{FF2B5EF4-FFF2-40B4-BE49-F238E27FC236}">
                <a16:creationId xmlns:a16="http://schemas.microsoft.com/office/drawing/2014/main" id="{420CF1C0-E8F3-4385-8DE0-3533EF7CFEC3}"/>
              </a:ext>
            </a:extLst>
          </p:cNvPr>
          <p:cNvPicPr>
            <a:picLocks noChangeAspect="1"/>
          </p:cNvPicPr>
          <p:nvPr/>
        </p:nvPicPr>
        <p:blipFill>
          <a:blip r:embed="rId3"/>
          <a:stretch>
            <a:fillRect/>
          </a:stretch>
        </p:blipFill>
        <p:spPr>
          <a:xfrm>
            <a:off x="7248468" y="121780"/>
            <a:ext cx="4819650" cy="6611303"/>
          </a:xfrm>
          <a:prstGeom prst="rect">
            <a:avLst/>
          </a:prstGeom>
        </p:spPr>
      </p:pic>
    </p:spTree>
    <p:extLst>
      <p:ext uri="{BB962C8B-B14F-4D97-AF65-F5344CB8AC3E}">
        <p14:creationId xmlns:p14="http://schemas.microsoft.com/office/powerpoint/2010/main" val="1576996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Enumerations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5763334"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A collection where one element can be valid</a:t>
            </a:r>
          </a:p>
          <a:p>
            <a:pPr marL="342900" indent="-342900">
              <a:lnSpc>
                <a:spcPct val="100000"/>
              </a:lnSpc>
              <a:spcBef>
                <a:spcPts val="0"/>
              </a:spcBef>
              <a:buFont typeface="Arial" panose="020B0604020202020204" pitchFamily="34" charset="0"/>
              <a:buChar char="•"/>
            </a:pPr>
            <a:r>
              <a:rPr lang="en-US" sz="2400" dirty="0"/>
              <a:t>Matches on </a:t>
            </a:r>
            <a:r>
              <a:rPr lang="en-US" sz="2400" dirty="0" err="1"/>
              <a:t>enums</a:t>
            </a:r>
            <a:r>
              <a:rPr lang="en-US" sz="2400" dirty="0"/>
              <a:t> must be exhaustive (cover all cases)!</a:t>
            </a:r>
          </a:p>
        </p:txBody>
      </p:sp>
      <p:pic>
        <p:nvPicPr>
          <p:cNvPr id="7" name="Picture 6">
            <a:extLst>
              <a:ext uri="{FF2B5EF4-FFF2-40B4-BE49-F238E27FC236}">
                <a16:creationId xmlns:a16="http://schemas.microsoft.com/office/drawing/2014/main" id="{12BE2CC5-0AFB-480C-B3BD-E8DF9A12641B}"/>
              </a:ext>
            </a:extLst>
          </p:cNvPr>
          <p:cNvPicPr>
            <a:picLocks noChangeAspect="1"/>
          </p:cNvPicPr>
          <p:nvPr/>
        </p:nvPicPr>
        <p:blipFill>
          <a:blip r:embed="rId3"/>
          <a:stretch>
            <a:fillRect/>
          </a:stretch>
        </p:blipFill>
        <p:spPr>
          <a:xfrm>
            <a:off x="146955" y="3120799"/>
            <a:ext cx="8711089" cy="3630454"/>
          </a:xfrm>
          <a:prstGeom prst="rect">
            <a:avLst/>
          </a:prstGeom>
        </p:spPr>
      </p:pic>
      <p:pic>
        <p:nvPicPr>
          <p:cNvPr id="8" name="Picture 7">
            <a:extLst>
              <a:ext uri="{FF2B5EF4-FFF2-40B4-BE49-F238E27FC236}">
                <a16:creationId xmlns:a16="http://schemas.microsoft.com/office/drawing/2014/main" id="{D6193BF8-61A6-442C-AE7C-1E7C463D088A}"/>
              </a:ext>
            </a:extLst>
          </p:cNvPr>
          <p:cNvPicPr>
            <a:picLocks noChangeAspect="1"/>
          </p:cNvPicPr>
          <p:nvPr/>
        </p:nvPicPr>
        <p:blipFill>
          <a:blip r:embed="rId4"/>
          <a:stretch>
            <a:fillRect/>
          </a:stretch>
        </p:blipFill>
        <p:spPr>
          <a:xfrm>
            <a:off x="6407575" y="1290325"/>
            <a:ext cx="5620703" cy="4480560"/>
          </a:xfrm>
          <a:prstGeom prst="rect">
            <a:avLst/>
          </a:prstGeom>
        </p:spPr>
      </p:pic>
    </p:spTree>
    <p:extLst>
      <p:ext uri="{BB962C8B-B14F-4D97-AF65-F5344CB8AC3E}">
        <p14:creationId xmlns:p14="http://schemas.microsoft.com/office/powerpoint/2010/main" val="4190562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Structs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General User-Defined Type</a:t>
            </a:r>
          </a:p>
        </p:txBody>
      </p:sp>
      <p:sp>
        <p:nvSpPr>
          <p:cNvPr id="6" name="TextBox 5">
            <a:extLst>
              <a:ext uri="{FF2B5EF4-FFF2-40B4-BE49-F238E27FC236}">
                <a16:creationId xmlns:a16="http://schemas.microsoft.com/office/drawing/2014/main" id="{5885165F-3D01-4844-93C5-F95BBB7175AB}"/>
              </a:ext>
            </a:extLst>
          </p:cNvPr>
          <p:cNvSpPr txBox="1"/>
          <p:nvPr/>
        </p:nvSpPr>
        <p:spPr>
          <a:xfrm>
            <a:off x="256851" y="6606283"/>
            <a:ext cx="11671446" cy="246221"/>
          </a:xfrm>
          <a:prstGeom prst="rect">
            <a:avLst/>
          </a:prstGeom>
          <a:noFill/>
        </p:spPr>
        <p:txBody>
          <a:bodyPr wrap="square" rtlCol="0">
            <a:spAutoFit/>
          </a:bodyPr>
          <a:lstStyle/>
          <a:p>
            <a:r>
              <a:rPr lang="en-US" sz="1000" dirty="0"/>
              <a:t>Image Source:  x</a:t>
            </a:r>
          </a:p>
        </p:txBody>
      </p:sp>
      <p:pic>
        <p:nvPicPr>
          <p:cNvPr id="4" name="Picture 3">
            <a:extLst>
              <a:ext uri="{FF2B5EF4-FFF2-40B4-BE49-F238E27FC236}">
                <a16:creationId xmlns:a16="http://schemas.microsoft.com/office/drawing/2014/main" id="{3B029CDC-39B1-4C3A-B37B-A7BD8B2779FA}"/>
              </a:ext>
            </a:extLst>
          </p:cNvPr>
          <p:cNvPicPr>
            <a:picLocks noChangeAspect="1"/>
          </p:cNvPicPr>
          <p:nvPr/>
        </p:nvPicPr>
        <p:blipFill>
          <a:blip r:embed="rId3"/>
          <a:stretch>
            <a:fillRect/>
          </a:stretch>
        </p:blipFill>
        <p:spPr>
          <a:xfrm>
            <a:off x="5976257" y="738883"/>
            <a:ext cx="5615940" cy="5867400"/>
          </a:xfrm>
          <a:prstGeom prst="rect">
            <a:avLst/>
          </a:prstGeom>
        </p:spPr>
      </p:pic>
    </p:spTree>
    <p:extLst>
      <p:ext uri="{BB962C8B-B14F-4D97-AF65-F5344CB8AC3E}">
        <p14:creationId xmlns:p14="http://schemas.microsoft.com/office/powerpoint/2010/main" val="1562022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Methods</a:t>
            </a:r>
          </a:p>
        </p:txBody>
      </p:sp>
      <p:pic>
        <p:nvPicPr>
          <p:cNvPr id="5" name="Picture 4">
            <a:extLst>
              <a:ext uri="{FF2B5EF4-FFF2-40B4-BE49-F238E27FC236}">
                <a16:creationId xmlns:a16="http://schemas.microsoft.com/office/drawing/2014/main" id="{EFDC3822-8C50-4892-912B-213A4B0E62B0}"/>
              </a:ext>
            </a:extLst>
          </p:cNvPr>
          <p:cNvPicPr>
            <a:picLocks noChangeAspect="1"/>
          </p:cNvPicPr>
          <p:nvPr/>
        </p:nvPicPr>
        <p:blipFill>
          <a:blip r:embed="rId3"/>
          <a:stretch>
            <a:fillRect/>
          </a:stretch>
        </p:blipFill>
        <p:spPr>
          <a:xfrm>
            <a:off x="798738" y="1273997"/>
            <a:ext cx="4253865" cy="5280660"/>
          </a:xfrm>
          <a:prstGeom prst="rect">
            <a:avLst/>
          </a:prstGeom>
        </p:spPr>
      </p:pic>
      <p:pic>
        <p:nvPicPr>
          <p:cNvPr id="7" name="Picture 6">
            <a:extLst>
              <a:ext uri="{FF2B5EF4-FFF2-40B4-BE49-F238E27FC236}">
                <a16:creationId xmlns:a16="http://schemas.microsoft.com/office/drawing/2014/main" id="{2C20FEF4-9F5F-48BB-A171-764B7FC1E8B8}"/>
              </a:ext>
            </a:extLst>
          </p:cNvPr>
          <p:cNvPicPr>
            <a:picLocks noChangeAspect="1"/>
          </p:cNvPicPr>
          <p:nvPr/>
        </p:nvPicPr>
        <p:blipFill>
          <a:blip r:embed="rId4"/>
          <a:stretch>
            <a:fillRect/>
          </a:stretch>
        </p:blipFill>
        <p:spPr>
          <a:xfrm>
            <a:off x="5485037" y="2061480"/>
            <a:ext cx="4253865" cy="3583305"/>
          </a:xfrm>
          <a:prstGeom prst="rect">
            <a:avLst/>
          </a:prstGeom>
        </p:spPr>
      </p:pic>
    </p:spTree>
    <p:extLst>
      <p:ext uri="{BB962C8B-B14F-4D97-AF65-F5344CB8AC3E}">
        <p14:creationId xmlns:p14="http://schemas.microsoft.com/office/powerpoint/2010/main" val="464264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Memory Management and Ownership</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spcAft>
                <a:spcPts val="2400"/>
              </a:spcAft>
              <a:buFont typeface="Arial" panose="020B0604020202020204" pitchFamily="34" charset="0"/>
              <a:buChar char="•"/>
            </a:pPr>
            <a:r>
              <a:rPr lang="en-US" sz="2400" dirty="0"/>
              <a:t>Systems programming languages</a:t>
            </a:r>
          </a:p>
          <a:p>
            <a:pPr marL="571500" lvl="1" indent="-342900">
              <a:lnSpc>
                <a:spcPct val="100000"/>
              </a:lnSpc>
              <a:spcBef>
                <a:spcPts val="0"/>
              </a:spcBef>
              <a:spcAft>
                <a:spcPts val="2400"/>
              </a:spcAft>
            </a:pPr>
            <a:r>
              <a:rPr lang="en-US" sz="2400" dirty="0"/>
              <a:t>No GC</a:t>
            </a:r>
          </a:p>
          <a:p>
            <a:pPr marL="571500" lvl="1" indent="-342900">
              <a:lnSpc>
                <a:spcPct val="100000"/>
              </a:lnSpc>
              <a:spcBef>
                <a:spcPts val="0"/>
              </a:spcBef>
              <a:spcAft>
                <a:spcPts val="2400"/>
              </a:spcAft>
            </a:pPr>
            <a:r>
              <a:rPr lang="en-US" sz="2400" dirty="0"/>
              <a:t>Traditionally = manual memory management</a:t>
            </a:r>
          </a:p>
          <a:p>
            <a:pPr marL="571500" lvl="1" indent="-342900">
              <a:lnSpc>
                <a:spcPct val="100000"/>
              </a:lnSpc>
              <a:spcBef>
                <a:spcPts val="0"/>
              </a:spcBef>
              <a:spcAft>
                <a:spcPts val="2400"/>
              </a:spcAft>
            </a:pPr>
            <a:r>
              <a:rPr lang="en-US" sz="2400" dirty="0"/>
              <a:t>And…not memory safe</a:t>
            </a:r>
          </a:p>
          <a:p>
            <a:pPr marL="342900" indent="-342900">
              <a:lnSpc>
                <a:spcPct val="100000"/>
              </a:lnSpc>
              <a:spcBef>
                <a:spcPts val="0"/>
              </a:spcBef>
              <a:spcAft>
                <a:spcPts val="2400"/>
              </a:spcAft>
              <a:buFont typeface="Arial" panose="020B0604020202020204" pitchFamily="34" charset="0"/>
              <a:buChar char="•"/>
            </a:pPr>
            <a:r>
              <a:rPr lang="en-US" sz="2400" dirty="0"/>
              <a:t>Other programming languages</a:t>
            </a:r>
          </a:p>
          <a:p>
            <a:pPr marL="571500" lvl="1" indent="-342900">
              <a:lnSpc>
                <a:spcPct val="100000"/>
              </a:lnSpc>
              <a:spcBef>
                <a:spcPts val="0"/>
              </a:spcBef>
              <a:spcAft>
                <a:spcPts val="2400"/>
              </a:spcAft>
            </a:pPr>
            <a:r>
              <a:rPr lang="en-US" sz="2400" dirty="0"/>
              <a:t>Use GC</a:t>
            </a:r>
          </a:p>
          <a:p>
            <a:pPr marL="571500" lvl="1" indent="-342900">
              <a:lnSpc>
                <a:spcPct val="100000"/>
              </a:lnSpc>
              <a:spcBef>
                <a:spcPts val="0"/>
              </a:spcBef>
              <a:spcAft>
                <a:spcPts val="2400"/>
              </a:spcAft>
            </a:pPr>
            <a:r>
              <a:rPr lang="en-US" sz="2400" dirty="0"/>
              <a:t>Automatic memory management</a:t>
            </a:r>
          </a:p>
          <a:p>
            <a:pPr marL="571500" lvl="1" indent="-342900">
              <a:lnSpc>
                <a:spcPct val="100000"/>
              </a:lnSpc>
              <a:spcBef>
                <a:spcPts val="0"/>
              </a:spcBef>
              <a:spcAft>
                <a:spcPts val="2400"/>
              </a:spcAft>
            </a:pPr>
            <a:r>
              <a:rPr lang="en-US" sz="2400" dirty="0"/>
              <a:t>But non-deterministic performance when GC runs…</a:t>
            </a:r>
          </a:p>
        </p:txBody>
      </p:sp>
      <p:pic>
        <p:nvPicPr>
          <p:cNvPr id="4" name="Picture 3">
            <a:extLst>
              <a:ext uri="{FF2B5EF4-FFF2-40B4-BE49-F238E27FC236}">
                <a16:creationId xmlns:a16="http://schemas.microsoft.com/office/drawing/2014/main" id="{AC23FB1E-131B-4219-B6A9-4FFDDBD8A8AB}"/>
              </a:ext>
            </a:extLst>
          </p:cNvPr>
          <p:cNvPicPr>
            <a:picLocks noChangeAspect="1"/>
          </p:cNvPicPr>
          <p:nvPr/>
        </p:nvPicPr>
        <p:blipFill>
          <a:blip r:embed="rId3"/>
          <a:stretch>
            <a:fillRect/>
          </a:stretch>
        </p:blipFill>
        <p:spPr>
          <a:xfrm>
            <a:off x="7747907" y="1273997"/>
            <a:ext cx="4081462" cy="4388669"/>
          </a:xfrm>
          <a:prstGeom prst="rect">
            <a:avLst/>
          </a:prstGeom>
        </p:spPr>
      </p:pic>
      <p:sp>
        <p:nvSpPr>
          <p:cNvPr id="7" name="TextBox 6">
            <a:extLst>
              <a:ext uri="{FF2B5EF4-FFF2-40B4-BE49-F238E27FC236}">
                <a16:creationId xmlns:a16="http://schemas.microsoft.com/office/drawing/2014/main" id="{14D70FC5-BE72-4E69-B526-61A2A7C2B7FF}"/>
              </a:ext>
            </a:extLst>
          </p:cNvPr>
          <p:cNvSpPr txBox="1"/>
          <p:nvPr/>
        </p:nvSpPr>
        <p:spPr>
          <a:xfrm>
            <a:off x="256851" y="6606283"/>
            <a:ext cx="11671446" cy="246221"/>
          </a:xfrm>
          <a:prstGeom prst="rect">
            <a:avLst/>
          </a:prstGeom>
          <a:noFill/>
        </p:spPr>
        <p:txBody>
          <a:bodyPr wrap="square" rtlCol="0">
            <a:spAutoFit/>
          </a:bodyPr>
          <a:lstStyle/>
          <a:p>
            <a:r>
              <a:rPr lang="en-US" sz="1000" dirty="0"/>
              <a:t>Image Source:  Ivan </a:t>
            </a:r>
            <a:r>
              <a:rPr lang="en-US" sz="1000" dirty="0" err="1"/>
              <a:t>Kuznetsov</a:t>
            </a:r>
            <a:endParaRPr lang="en-US" sz="1000" dirty="0"/>
          </a:p>
        </p:txBody>
      </p:sp>
    </p:spTree>
    <p:extLst>
      <p:ext uri="{BB962C8B-B14F-4D97-AF65-F5344CB8AC3E}">
        <p14:creationId xmlns:p14="http://schemas.microsoft.com/office/powerpoint/2010/main" val="2599662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Memory Management and Ownership</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spcAft>
                <a:spcPts val="2400"/>
              </a:spcAft>
              <a:buFont typeface="Arial" panose="020B0604020202020204" pitchFamily="34" charset="0"/>
              <a:buChar char="•"/>
            </a:pPr>
            <a:r>
              <a:rPr lang="en-US" sz="2400" dirty="0"/>
              <a:t>Rust is a systems programming language</a:t>
            </a:r>
          </a:p>
          <a:p>
            <a:pPr marL="571500" lvl="1" indent="-342900">
              <a:lnSpc>
                <a:spcPct val="100000"/>
              </a:lnSpc>
              <a:spcBef>
                <a:spcPts val="0"/>
              </a:spcBef>
              <a:spcAft>
                <a:spcPts val="2400"/>
              </a:spcAft>
            </a:pPr>
            <a:r>
              <a:rPr lang="en-US" sz="2400" dirty="0"/>
              <a:t>But automatic memory management</a:t>
            </a:r>
          </a:p>
          <a:p>
            <a:pPr marL="571500" lvl="1" indent="-342900">
              <a:lnSpc>
                <a:spcPct val="100000"/>
              </a:lnSpc>
              <a:spcBef>
                <a:spcPts val="0"/>
              </a:spcBef>
              <a:spcAft>
                <a:spcPts val="2400"/>
              </a:spcAft>
            </a:pPr>
            <a:r>
              <a:rPr lang="en-US" sz="2400" dirty="0"/>
              <a:t>Provides memory safety</a:t>
            </a:r>
          </a:p>
          <a:p>
            <a:pPr marL="571500" lvl="1" indent="-342900">
              <a:lnSpc>
                <a:spcPct val="100000"/>
              </a:lnSpc>
              <a:spcBef>
                <a:spcPts val="0"/>
              </a:spcBef>
              <a:spcAft>
                <a:spcPts val="2400"/>
              </a:spcAft>
            </a:pPr>
            <a:r>
              <a:rPr lang="en-US" sz="2400" dirty="0"/>
              <a:t>Implemented through ownership</a:t>
            </a:r>
          </a:p>
        </p:txBody>
      </p:sp>
      <p:sp>
        <p:nvSpPr>
          <p:cNvPr id="6" name="TextBox 5">
            <a:extLst>
              <a:ext uri="{FF2B5EF4-FFF2-40B4-BE49-F238E27FC236}">
                <a16:creationId xmlns:a16="http://schemas.microsoft.com/office/drawing/2014/main" id="{5885165F-3D01-4844-93C5-F95BBB7175AB}"/>
              </a:ext>
            </a:extLst>
          </p:cNvPr>
          <p:cNvSpPr txBox="1"/>
          <p:nvPr/>
        </p:nvSpPr>
        <p:spPr>
          <a:xfrm>
            <a:off x="256851" y="6606283"/>
            <a:ext cx="11671446" cy="246221"/>
          </a:xfrm>
          <a:prstGeom prst="rect">
            <a:avLst/>
          </a:prstGeom>
          <a:noFill/>
        </p:spPr>
        <p:txBody>
          <a:bodyPr wrap="square" rtlCol="0">
            <a:spAutoFit/>
          </a:bodyPr>
          <a:lstStyle/>
          <a:p>
            <a:r>
              <a:rPr lang="en-US" sz="1000" dirty="0"/>
              <a:t>Image Source:  x</a:t>
            </a:r>
          </a:p>
        </p:txBody>
      </p:sp>
      <p:pic>
        <p:nvPicPr>
          <p:cNvPr id="4" name="Picture 3">
            <a:extLst>
              <a:ext uri="{FF2B5EF4-FFF2-40B4-BE49-F238E27FC236}">
                <a16:creationId xmlns:a16="http://schemas.microsoft.com/office/drawing/2014/main" id="{A201203C-0691-4E2F-A538-4B9910B033C3}"/>
              </a:ext>
            </a:extLst>
          </p:cNvPr>
          <p:cNvPicPr>
            <a:picLocks noChangeAspect="1"/>
          </p:cNvPicPr>
          <p:nvPr/>
        </p:nvPicPr>
        <p:blipFill>
          <a:blip r:embed="rId3"/>
          <a:stretch>
            <a:fillRect/>
          </a:stretch>
        </p:blipFill>
        <p:spPr>
          <a:xfrm>
            <a:off x="2901944" y="4304872"/>
            <a:ext cx="6357938" cy="1524000"/>
          </a:xfrm>
          <a:prstGeom prst="rect">
            <a:avLst/>
          </a:prstGeom>
        </p:spPr>
      </p:pic>
    </p:spTree>
    <p:extLst>
      <p:ext uri="{BB962C8B-B14F-4D97-AF65-F5344CB8AC3E}">
        <p14:creationId xmlns:p14="http://schemas.microsoft.com/office/powerpoint/2010/main" val="747812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Using The Right Tool…</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19413" cy="5301464"/>
          </a:xfrm>
        </p:spPr>
        <p:txBody>
          <a:bodyPr>
            <a:noAutofit/>
          </a:bodyPr>
          <a:lstStyle/>
          <a:p>
            <a:pPr>
              <a:lnSpc>
                <a:spcPct val="100000"/>
              </a:lnSpc>
              <a:spcBef>
                <a:spcPts val="0"/>
              </a:spcBef>
            </a:pPr>
            <a:endParaRPr lang="en-US" sz="2400" dirty="0"/>
          </a:p>
          <a:p>
            <a:pPr marL="342900" indent="-342900">
              <a:lnSpc>
                <a:spcPct val="100000"/>
              </a:lnSpc>
              <a:spcBef>
                <a:spcPts val="0"/>
              </a:spcBef>
              <a:buFont typeface="Arial" panose="020B0604020202020204" pitchFamily="34" charset="0"/>
              <a:buChar char="•"/>
            </a:pPr>
            <a:r>
              <a:rPr lang="en-US" sz="2400" dirty="0"/>
              <a:t>When you need a Systems Programming Language – what is the best choice?</a:t>
            </a:r>
          </a:p>
          <a:p>
            <a:pPr>
              <a:lnSpc>
                <a:spcPct val="100000"/>
              </a:lnSpc>
              <a:spcBef>
                <a:spcPts val="0"/>
              </a:spcBef>
            </a:pPr>
            <a:endParaRPr lang="en-US" sz="2400" dirty="0"/>
          </a:p>
          <a:p>
            <a:pPr marL="342900" indent="-342900">
              <a:lnSpc>
                <a:spcPct val="100000"/>
              </a:lnSpc>
              <a:spcBef>
                <a:spcPts val="0"/>
              </a:spcBef>
              <a:buFont typeface="Arial" panose="020B0604020202020204" pitchFamily="34" charset="0"/>
              <a:buChar char="•"/>
            </a:pPr>
            <a:r>
              <a:rPr lang="en-US" sz="2400" dirty="0"/>
              <a:t>No language is perfect – which tradeoffs you want to make?</a:t>
            </a:r>
          </a:p>
          <a:p>
            <a:pPr>
              <a:lnSpc>
                <a:spcPct val="100000"/>
              </a:lnSpc>
              <a:spcBef>
                <a:spcPts val="0"/>
              </a:spcBef>
            </a:pPr>
            <a:endParaRPr lang="en-US" sz="2400" dirty="0"/>
          </a:p>
          <a:p>
            <a:pPr marL="342900" indent="-342900">
              <a:lnSpc>
                <a:spcPct val="100000"/>
              </a:lnSpc>
              <a:spcBef>
                <a:spcPts val="0"/>
              </a:spcBef>
              <a:buFont typeface="Arial" panose="020B0604020202020204" pitchFamily="34" charset="0"/>
              <a:buChar char="•"/>
            </a:pPr>
            <a:r>
              <a:rPr lang="en-US" sz="2400" dirty="0"/>
              <a:t>I hope to convince you that Rust is a strong contender for your time</a:t>
            </a:r>
          </a:p>
          <a:p>
            <a:pPr marL="342900" indent="-342900">
              <a:lnSpc>
                <a:spcPct val="100000"/>
              </a:lnSpc>
              <a:spcBef>
                <a:spcPts val="0"/>
              </a:spcBef>
              <a:buFont typeface="Arial" panose="020B0604020202020204" pitchFamily="34" charset="0"/>
              <a:buChar char="•"/>
            </a:pPr>
            <a:endParaRPr lang="en-US" sz="2400" dirty="0"/>
          </a:p>
          <a:p>
            <a:pPr marL="342900" indent="-342900">
              <a:lnSpc>
                <a:spcPct val="100000"/>
              </a:lnSpc>
              <a:spcBef>
                <a:spcPts val="0"/>
              </a:spcBef>
              <a:buFont typeface="Arial" panose="020B0604020202020204" pitchFamily="34" charset="0"/>
              <a:buChar char="•"/>
            </a:pPr>
            <a:r>
              <a:rPr lang="en-US" sz="2400" dirty="0"/>
              <a:t>Using Rust will make you a better programmer – even if you primarily use another language!</a:t>
            </a:r>
          </a:p>
        </p:txBody>
      </p:sp>
      <p:sp>
        <p:nvSpPr>
          <p:cNvPr id="6" name="TextBox 5">
            <a:extLst>
              <a:ext uri="{FF2B5EF4-FFF2-40B4-BE49-F238E27FC236}">
                <a16:creationId xmlns:a16="http://schemas.microsoft.com/office/drawing/2014/main" id="{5885165F-3D01-4844-93C5-F95BBB7175AB}"/>
              </a:ext>
            </a:extLst>
          </p:cNvPr>
          <p:cNvSpPr txBox="1"/>
          <p:nvPr/>
        </p:nvSpPr>
        <p:spPr>
          <a:xfrm>
            <a:off x="256851" y="6606283"/>
            <a:ext cx="11671446" cy="246221"/>
          </a:xfrm>
          <a:prstGeom prst="rect">
            <a:avLst/>
          </a:prstGeom>
          <a:noFill/>
        </p:spPr>
        <p:txBody>
          <a:bodyPr wrap="square" rtlCol="0">
            <a:spAutoFit/>
          </a:bodyPr>
          <a:lstStyle/>
          <a:p>
            <a:r>
              <a:rPr lang="en-US" sz="1000" dirty="0"/>
              <a:t>Image Source:  x</a:t>
            </a:r>
          </a:p>
        </p:txBody>
      </p:sp>
    </p:spTree>
    <p:extLst>
      <p:ext uri="{BB962C8B-B14F-4D97-AF65-F5344CB8AC3E}">
        <p14:creationId xmlns:p14="http://schemas.microsoft.com/office/powerpoint/2010/main" val="184615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How Does Memory Safety Relate to Undefined Behavior (UB)? </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11244962" cy="5301464"/>
          </a:xfrm>
        </p:spPr>
        <p:txBody>
          <a:bodyPr>
            <a:noAutofit/>
          </a:bodyPr>
          <a:lstStyle/>
          <a:p>
            <a:pPr marL="342900" indent="-342900">
              <a:lnSpc>
                <a:spcPct val="100000"/>
              </a:lnSpc>
              <a:spcBef>
                <a:spcPts val="0"/>
              </a:spcBef>
              <a:spcAft>
                <a:spcPts val="2400"/>
              </a:spcAft>
              <a:buFont typeface="Arial" panose="020B0604020202020204" pitchFamily="34" charset="0"/>
              <a:buChar char="•"/>
            </a:pPr>
            <a:r>
              <a:rPr lang="en-US" sz="2400" dirty="0"/>
              <a:t>One result of compromising memory integrity</a:t>
            </a:r>
          </a:p>
          <a:p>
            <a:pPr marL="342900" indent="-342900">
              <a:lnSpc>
                <a:spcPct val="100000"/>
              </a:lnSpc>
              <a:spcBef>
                <a:spcPts val="0"/>
              </a:spcBef>
              <a:spcAft>
                <a:spcPts val="2400"/>
              </a:spcAft>
              <a:buFont typeface="Arial" panose="020B0604020202020204" pitchFamily="34" charset="0"/>
              <a:buChar char="•"/>
            </a:pPr>
            <a:r>
              <a:rPr lang="en-US" sz="2400" dirty="0"/>
              <a:t>What is UB?  From the C FAQ:</a:t>
            </a:r>
          </a:p>
          <a:p>
            <a:pPr marL="571500" lvl="1" indent="-342900">
              <a:lnSpc>
                <a:spcPct val="100000"/>
              </a:lnSpc>
              <a:spcBef>
                <a:spcPts val="0"/>
              </a:spcBef>
              <a:spcAft>
                <a:spcPts val="2400"/>
              </a:spcAft>
            </a:pPr>
            <a:r>
              <a:rPr lang="en-US" sz="2200" dirty="0"/>
              <a:t>Anything at all can happen; the Standard imposes no requirements. The program may fail to compile, or it may execute incorrectly (either crashing or silently generating incorrect results), or it may fortuitously do exactly what the programmer intended.</a:t>
            </a:r>
          </a:p>
          <a:p>
            <a:pPr marL="571500" lvl="1" indent="-342900">
              <a:lnSpc>
                <a:spcPct val="100000"/>
              </a:lnSpc>
              <a:spcBef>
                <a:spcPts val="0"/>
              </a:spcBef>
              <a:spcAft>
                <a:spcPts val="2400"/>
              </a:spcAft>
            </a:pPr>
            <a:r>
              <a:rPr lang="en-US" sz="2200" dirty="0"/>
              <a:t>In Internet parlance, “When the compiler encounters [a given undefined construct] it is legal for it to make demons fly out of your nose.”</a:t>
            </a:r>
          </a:p>
          <a:p>
            <a:pPr marL="342900" indent="-342900">
              <a:lnSpc>
                <a:spcPct val="100000"/>
              </a:lnSpc>
              <a:spcBef>
                <a:spcPts val="0"/>
              </a:spcBef>
              <a:spcAft>
                <a:spcPts val="2400"/>
              </a:spcAft>
              <a:buFont typeface="Arial" panose="020B0604020202020204" pitchFamily="34" charset="0"/>
              <a:buChar char="•"/>
            </a:pPr>
            <a:r>
              <a:rPr lang="en-US" sz="2400" dirty="0"/>
              <a:t>The current C Standard defines about 200 conditions which lead to UB!</a:t>
            </a:r>
          </a:p>
        </p:txBody>
      </p:sp>
      <p:pic>
        <p:nvPicPr>
          <p:cNvPr id="5" name="Picture 4">
            <a:extLst>
              <a:ext uri="{FF2B5EF4-FFF2-40B4-BE49-F238E27FC236}">
                <a16:creationId xmlns:a16="http://schemas.microsoft.com/office/drawing/2014/main" id="{9543B435-5826-49A4-B998-438AB957BDF1}"/>
              </a:ext>
            </a:extLst>
          </p:cNvPr>
          <p:cNvPicPr>
            <a:picLocks noChangeAspect="1"/>
          </p:cNvPicPr>
          <p:nvPr/>
        </p:nvPicPr>
        <p:blipFill>
          <a:blip r:embed="rId3"/>
          <a:stretch>
            <a:fillRect/>
          </a:stretch>
        </p:blipFill>
        <p:spPr>
          <a:xfrm>
            <a:off x="9955658" y="349325"/>
            <a:ext cx="1885308" cy="1885308"/>
          </a:xfrm>
          <a:prstGeom prst="rect">
            <a:avLst/>
          </a:prstGeom>
        </p:spPr>
      </p:pic>
      <p:sp>
        <p:nvSpPr>
          <p:cNvPr id="6" name="TextBox 5">
            <a:extLst>
              <a:ext uri="{FF2B5EF4-FFF2-40B4-BE49-F238E27FC236}">
                <a16:creationId xmlns:a16="http://schemas.microsoft.com/office/drawing/2014/main" id="{ED3ECFD5-0F80-4B23-A9F0-BD85833E6F72}"/>
              </a:ext>
            </a:extLst>
          </p:cNvPr>
          <p:cNvSpPr txBox="1"/>
          <p:nvPr/>
        </p:nvSpPr>
        <p:spPr>
          <a:xfrm>
            <a:off x="256851" y="6606283"/>
            <a:ext cx="11671446" cy="246221"/>
          </a:xfrm>
          <a:prstGeom prst="rect">
            <a:avLst/>
          </a:prstGeom>
          <a:noFill/>
        </p:spPr>
        <p:txBody>
          <a:bodyPr wrap="square" rtlCol="0">
            <a:spAutoFit/>
          </a:bodyPr>
          <a:lstStyle/>
          <a:p>
            <a:r>
              <a:rPr lang="en-US" sz="1000" dirty="0"/>
              <a:t>Image Source: Wikipedia</a:t>
            </a:r>
          </a:p>
        </p:txBody>
      </p:sp>
    </p:spTree>
    <p:extLst>
      <p:ext uri="{BB962C8B-B14F-4D97-AF65-F5344CB8AC3E}">
        <p14:creationId xmlns:p14="http://schemas.microsoft.com/office/powerpoint/2010/main" val="412727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Use After Free 1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varies:</a:t>
            </a:r>
          </a:p>
          <a:p>
            <a:pPr marL="571500" lvl="1" indent="-342900">
              <a:lnSpc>
                <a:spcPct val="100000"/>
              </a:lnSpc>
              <a:spcBef>
                <a:spcPts val="0"/>
              </a:spcBef>
              <a:spcAft>
                <a:spcPts val="1800"/>
              </a:spcAft>
            </a:pPr>
            <a:r>
              <a:rPr lang="en-US" sz="2400" dirty="0"/>
              <a:t>Sometimes Access Violation</a:t>
            </a:r>
          </a:p>
          <a:p>
            <a:pPr marL="571500" lvl="1" indent="-342900">
              <a:lnSpc>
                <a:spcPct val="100000"/>
              </a:lnSpc>
              <a:spcBef>
                <a:spcPts val="0"/>
              </a:spcBef>
              <a:spcAft>
                <a:spcPts val="1800"/>
              </a:spcAft>
            </a:pPr>
            <a:r>
              <a:rPr lang="en-US" sz="2400" dirty="0"/>
              <a:t>Sometimes appears to run fine:</a:t>
            </a:r>
          </a:p>
          <a:p>
            <a:pPr lvl="3" indent="0">
              <a:lnSpc>
                <a:spcPct val="100000"/>
              </a:lnSpc>
              <a:spcBef>
                <a:spcPts val="0"/>
              </a:spcBef>
              <a:spcAft>
                <a:spcPts val="600"/>
              </a:spcAft>
              <a:buNone/>
            </a:pPr>
            <a:r>
              <a:rPr lang="en-US" sz="2400" noProof="1">
                <a:latin typeface="Consolas" panose="020B0609020204030204" pitchFamily="49" charset="0"/>
              </a:rPr>
              <a:t>new_point:  15,-30</a:t>
            </a:r>
          </a:p>
          <a:p>
            <a:pPr lvl="3" indent="0">
              <a:lnSpc>
                <a:spcPct val="100000"/>
              </a:lnSpc>
              <a:spcBef>
                <a:spcPts val="0"/>
              </a:spcBef>
              <a:spcAft>
                <a:spcPts val="600"/>
              </a:spcAft>
              <a:buNone/>
            </a:pPr>
            <a:r>
              <a:rPr lang="en-US" sz="2400" noProof="1">
                <a:latin typeface="Consolas" panose="020B0609020204030204" pitchFamily="49" charset="0"/>
              </a:rPr>
              <a:t>My point:  15,-30	</a:t>
            </a:r>
          </a:p>
          <a:p>
            <a:pPr marL="342900" indent="-342900">
              <a:lnSpc>
                <a:spcPct val="100000"/>
              </a:lnSpc>
              <a:spcBef>
                <a:spcPts val="0"/>
              </a:spcBef>
              <a:spcAft>
                <a:spcPts val="1800"/>
              </a:spcAft>
            </a:pPr>
            <a:endParaRPr lang="en-US" sz="2400" noProof="1"/>
          </a:p>
          <a:p>
            <a:pPr marL="342900" indent="-342900">
              <a:lnSpc>
                <a:spcPct val="100000"/>
              </a:lnSpc>
              <a:spcBef>
                <a:spcPts val="0"/>
              </a:spcBef>
              <a:spcAft>
                <a:spcPts val="1800"/>
              </a:spcAft>
            </a:pPr>
            <a:r>
              <a:rPr lang="en-US" sz="2400" noProof="1"/>
              <a:t>Ubuntu 18 (GCC) – different values, no crash:</a:t>
            </a:r>
          </a:p>
          <a:p>
            <a:pPr lvl="3" indent="0">
              <a:lnSpc>
                <a:spcPct val="100000"/>
              </a:lnSpc>
              <a:spcBef>
                <a:spcPts val="0"/>
              </a:spcBef>
              <a:spcAft>
                <a:spcPts val="600"/>
              </a:spcAft>
              <a:buNone/>
            </a:pPr>
            <a:r>
              <a:rPr lang="en-US" sz="2400" noProof="1">
                <a:latin typeface="Consolas" panose="020B0609020204030204" pitchFamily="49" charset="0"/>
              </a:rPr>
              <a:t>new_point:  15,-30</a:t>
            </a:r>
          </a:p>
          <a:p>
            <a:pPr lvl="3" indent="0">
              <a:lnSpc>
                <a:spcPct val="100000"/>
              </a:lnSpc>
              <a:spcBef>
                <a:spcPts val="0"/>
              </a:spcBef>
              <a:spcAft>
                <a:spcPts val="600"/>
              </a:spcAft>
              <a:buNone/>
            </a:pPr>
            <a:r>
              <a:rPr lang="en-US" sz="2400" noProof="1">
                <a:latin typeface="Consolas" panose="020B0609020204030204" pitchFamily="49" charset="0"/>
              </a:rPr>
              <a:t>My point:  0,0</a:t>
            </a:r>
          </a:p>
        </p:txBody>
      </p:sp>
      <p:pic>
        <p:nvPicPr>
          <p:cNvPr id="9" name="Picture 8">
            <a:extLst>
              <a:ext uri="{FF2B5EF4-FFF2-40B4-BE49-F238E27FC236}">
                <a16:creationId xmlns:a16="http://schemas.microsoft.com/office/drawing/2014/main" id="{1BDF28C1-9033-4963-A84A-CF1EC4069872}"/>
              </a:ext>
            </a:extLst>
          </p:cNvPr>
          <p:cNvPicPr>
            <a:picLocks noChangeAspect="1"/>
          </p:cNvPicPr>
          <p:nvPr/>
        </p:nvPicPr>
        <p:blipFill>
          <a:blip r:embed="rId2"/>
          <a:stretch>
            <a:fillRect/>
          </a:stretch>
        </p:blipFill>
        <p:spPr>
          <a:xfrm>
            <a:off x="7630272" y="448056"/>
            <a:ext cx="4305300" cy="6000750"/>
          </a:xfrm>
          <a:prstGeom prst="rect">
            <a:avLst/>
          </a:prstGeom>
        </p:spPr>
      </p:pic>
    </p:spTree>
    <p:extLst>
      <p:ext uri="{BB962C8B-B14F-4D97-AF65-F5344CB8AC3E}">
        <p14:creationId xmlns:p14="http://schemas.microsoft.com/office/powerpoint/2010/main" val="226998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Use After Free 2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works:</a:t>
            </a:r>
          </a:p>
          <a:p>
            <a:pPr lvl="3" indent="0">
              <a:lnSpc>
                <a:spcPct val="100000"/>
              </a:lnSpc>
              <a:spcBef>
                <a:spcPts val="0"/>
              </a:spcBef>
              <a:spcAft>
                <a:spcPts val="600"/>
              </a:spcAft>
              <a:buNone/>
            </a:pPr>
            <a:r>
              <a:rPr lang="en-US" sz="2400" noProof="1">
                <a:latin typeface="Consolas" panose="020B0609020204030204" pitchFamily="49" charset="0"/>
              </a:rPr>
              <a:t>new_point:  15,-30</a:t>
            </a:r>
          </a:p>
          <a:p>
            <a:pPr lvl="3" indent="0">
              <a:lnSpc>
                <a:spcPct val="100000"/>
              </a:lnSpc>
              <a:spcBef>
                <a:spcPts val="0"/>
              </a:spcBef>
              <a:spcAft>
                <a:spcPts val="600"/>
              </a:spcAft>
              <a:buNone/>
            </a:pPr>
            <a:r>
              <a:rPr lang="en-US" sz="2400" noProof="1">
                <a:latin typeface="Consolas" panose="020B0609020204030204" pitchFamily="49" charset="0"/>
              </a:rPr>
              <a:t>My point:  15,-30	</a:t>
            </a:r>
          </a:p>
          <a:p>
            <a:pPr marL="342900" indent="-342900">
              <a:lnSpc>
                <a:spcPct val="100000"/>
              </a:lnSpc>
              <a:spcBef>
                <a:spcPts val="0"/>
              </a:spcBef>
              <a:spcAft>
                <a:spcPts val="1800"/>
              </a:spcAft>
            </a:pPr>
            <a:endParaRPr lang="en-US" sz="2400" noProof="1"/>
          </a:p>
          <a:p>
            <a:pPr marL="342900" indent="-342900">
              <a:lnSpc>
                <a:spcPct val="100000"/>
              </a:lnSpc>
              <a:spcBef>
                <a:spcPts val="0"/>
              </a:spcBef>
              <a:spcAft>
                <a:spcPts val="1800"/>
              </a:spcAft>
            </a:pPr>
            <a:r>
              <a:rPr lang="en-US" sz="2400" noProof="1"/>
              <a:t>Ubuntu 18 (GCC) – different values, no crash:</a:t>
            </a:r>
          </a:p>
          <a:p>
            <a:pPr marL="571500" lvl="1" indent="-342900">
              <a:lnSpc>
                <a:spcPct val="100000"/>
              </a:lnSpc>
              <a:spcBef>
                <a:spcPts val="0"/>
              </a:spcBef>
              <a:spcAft>
                <a:spcPts val="1800"/>
              </a:spcAft>
            </a:pPr>
            <a:r>
              <a:rPr lang="en-US" sz="2400" dirty="0"/>
              <a:t>Values change each run:</a:t>
            </a:r>
            <a:endParaRPr lang="en-US" sz="2400" noProof="1"/>
          </a:p>
          <a:p>
            <a:pPr lvl="3" indent="0">
              <a:lnSpc>
                <a:spcPct val="100000"/>
              </a:lnSpc>
              <a:spcBef>
                <a:spcPts val="0"/>
              </a:spcBef>
              <a:spcAft>
                <a:spcPts val="600"/>
              </a:spcAft>
              <a:buNone/>
            </a:pPr>
            <a:r>
              <a:rPr lang="en-US" sz="2400" noProof="1">
                <a:latin typeface="Consolas" panose="020B0609020204030204" pitchFamily="49" charset="0"/>
              </a:rPr>
              <a:t>new_point:  15,-30</a:t>
            </a:r>
          </a:p>
          <a:p>
            <a:pPr lvl="3" indent="0">
              <a:lnSpc>
                <a:spcPct val="100000"/>
              </a:lnSpc>
              <a:spcBef>
                <a:spcPts val="0"/>
              </a:spcBef>
              <a:spcAft>
                <a:spcPts val="600"/>
              </a:spcAft>
              <a:buNone/>
            </a:pPr>
            <a:r>
              <a:rPr lang="en-US" sz="2400" noProof="1">
                <a:latin typeface="Consolas" panose="020B0609020204030204" pitchFamily="49" charset="0"/>
              </a:rPr>
              <a:t>My point:  15,32764</a:t>
            </a:r>
          </a:p>
        </p:txBody>
      </p:sp>
      <p:pic>
        <p:nvPicPr>
          <p:cNvPr id="4" name="Picture 3">
            <a:extLst>
              <a:ext uri="{FF2B5EF4-FFF2-40B4-BE49-F238E27FC236}">
                <a16:creationId xmlns:a16="http://schemas.microsoft.com/office/drawing/2014/main" id="{0F7A9B04-138B-4ED9-A067-0DC31315F23F}"/>
              </a:ext>
            </a:extLst>
          </p:cNvPr>
          <p:cNvPicPr>
            <a:picLocks noChangeAspect="1"/>
          </p:cNvPicPr>
          <p:nvPr/>
        </p:nvPicPr>
        <p:blipFill>
          <a:blip r:embed="rId2"/>
          <a:stretch>
            <a:fillRect/>
          </a:stretch>
        </p:blipFill>
        <p:spPr>
          <a:xfrm>
            <a:off x="6846067" y="963302"/>
            <a:ext cx="5095875" cy="5181600"/>
          </a:xfrm>
          <a:prstGeom prst="rect">
            <a:avLst/>
          </a:prstGeom>
        </p:spPr>
      </p:pic>
    </p:spTree>
    <p:extLst>
      <p:ext uri="{BB962C8B-B14F-4D97-AF65-F5344CB8AC3E}">
        <p14:creationId xmlns:p14="http://schemas.microsoft.com/office/powerpoint/2010/main" val="1350385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Double Free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heap corruption:</a:t>
            </a:r>
          </a:p>
          <a:p>
            <a:pPr marL="571500" lvl="1" indent="-342900">
              <a:lnSpc>
                <a:spcPct val="100000"/>
              </a:lnSpc>
              <a:spcBef>
                <a:spcPts val="0"/>
              </a:spcBef>
              <a:spcAft>
                <a:spcPts val="1800"/>
              </a:spcAft>
            </a:pPr>
            <a:r>
              <a:rPr lang="en-US" sz="2400" dirty="0"/>
              <a:t>Values change each run:</a:t>
            </a:r>
          </a:p>
          <a:p>
            <a:pPr lvl="3" indent="0">
              <a:lnSpc>
                <a:spcPct val="100000"/>
              </a:lnSpc>
              <a:spcBef>
                <a:spcPts val="0"/>
              </a:spcBef>
              <a:spcAft>
                <a:spcPts val="600"/>
              </a:spcAft>
              <a:buNone/>
            </a:pPr>
            <a:r>
              <a:rPr lang="en-US" sz="2400" noProof="1">
                <a:latin typeface="Consolas" panose="020B0609020204030204" pitchFamily="49" charset="0"/>
              </a:rPr>
              <a:t>new_point:  15,-30</a:t>
            </a:r>
          </a:p>
          <a:p>
            <a:pPr lvl="3" indent="0">
              <a:lnSpc>
                <a:spcPct val="100000"/>
              </a:lnSpc>
              <a:spcBef>
                <a:spcPts val="0"/>
              </a:spcBef>
              <a:spcAft>
                <a:spcPts val="600"/>
              </a:spcAft>
              <a:buNone/>
            </a:pPr>
            <a:r>
              <a:rPr lang="en-US" sz="2400" noProof="1">
                <a:latin typeface="Consolas" panose="020B0609020204030204" pitchFamily="49" charset="0"/>
              </a:rPr>
              <a:t>My point:  19609608,19529920	</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different values, no crash:</a:t>
            </a:r>
          </a:p>
          <a:p>
            <a:pPr lvl="3" indent="0">
              <a:lnSpc>
                <a:spcPct val="100000"/>
              </a:lnSpc>
              <a:spcBef>
                <a:spcPts val="0"/>
              </a:spcBef>
              <a:spcAft>
                <a:spcPts val="600"/>
              </a:spcAft>
              <a:buNone/>
            </a:pPr>
            <a:r>
              <a:rPr lang="en-US" sz="2400" noProof="1">
                <a:latin typeface="Consolas" panose="020B0609020204030204" pitchFamily="49" charset="0"/>
              </a:rPr>
              <a:t>new_point:  15,-30</a:t>
            </a:r>
          </a:p>
          <a:p>
            <a:pPr lvl="3" indent="0">
              <a:lnSpc>
                <a:spcPct val="100000"/>
              </a:lnSpc>
              <a:spcBef>
                <a:spcPts val="0"/>
              </a:spcBef>
              <a:spcAft>
                <a:spcPts val="600"/>
              </a:spcAft>
              <a:buNone/>
            </a:pPr>
            <a:r>
              <a:rPr lang="en-US" sz="2400" noProof="1">
                <a:latin typeface="Consolas" panose="020B0609020204030204" pitchFamily="49" charset="0"/>
              </a:rPr>
              <a:t>My point:  0,0</a:t>
            </a:r>
          </a:p>
        </p:txBody>
      </p:sp>
      <p:pic>
        <p:nvPicPr>
          <p:cNvPr id="4" name="Picture 3">
            <a:extLst>
              <a:ext uri="{FF2B5EF4-FFF2-40B4-BE49-F238E27FC236}">
                <a16:creationId xmlns:a16="http://schemas.microsoft.com/office/drawing/2014/main" id="{B285EA6A-BA0D-4896-A795-BF03568931A6}"/>
              </a:ext>
            </a:extLst>
          </p:cNvPr>
          <p:cNvPicPr>
            <a:picLocks noChangeAspect="1"/>
          </p:cNvPicPr>
          <p:nvPr/>
        </p:nvPicPr>
        <p:blipFill>
          <a:blip r:embed="rId2"/>
          <a:stretch>
            <a:fillRect/>
          </a:stretch>
        </p:blipFill>
        <p:spPr>
          <a:xfrm>
            <a:off x="7629849" y="262633"/>
            <a:ext cx="4305300" cy="6343650"/>
          </a:xfrm>
          <a:prstGeom prst="rect">
            <a:avLst/>
          </a:prstGeom>
        </p:spPr>
      </p:pic>
    </p:spTree>
    <p:extLst>
      <p:ext uri="{BB962C8B-B14F-4D97-AF65-F5344CB8AC3E}">
        <p14:creationId xmlns:p14="http://schemas.microsoft.com/office/powerpoint/2010/main" val="3913016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Uninitialized Variable Usage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works:</a:t>
            </a:r>
          </a:p>
          <a:p>
            <a:pPr marL="571500" lvl="1" indent="-342900">
              <a:lnSpc>
                <a:spcPct val="100000"/>
              </a:lnSpc>
              <a:spcBef>
                <a:spcPts val="0"/>
              </a:spcBef>
              <a:spcAft>
                <a:spcPts val="1800"/>
              </a:spcAft>
            </a:pPr>
            <a:r>
              <a:rPr lang="en-US" sz="2400" dirty="0"/>
              <a:t>Values change each run:</a:t>
            </a:r>
          </a:p>
          <a:p>
            <a:pPr lvl="3" indent="0">
              <a:lnSpc>
                <a:spcPct val="100000"/>
              </a:lnSpc>
              <a:spcBef>
                <a:spcPts val="0"/>
              </a:spcBef>
              <a:spcAft>
                <a:spcPts val="1800"/>
              </a:spcAft>
              <a:buNone/>
            </a:pPr>
            <a:r>
              <a:rPr lang="en-US" sz="2400" noProof="1">
                <a:latin typeface="Consolas" panose="020B0609020204030204" pitchFamily="49" charset="0"/>
              </a:rPr>
              <a:t>My point:  20093154,6193152	</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different values, no crash:</a:t>
            </a:r>
          </a:p>
          <a:p>
            <a:pPr lvl="3" indent="0">
              <a:lnSpc>
                <a:spcPct val="100000"/>
              </a:lnSpc>
              <a:spcBef>
                <a:spcPts val="0"/>
              </a:spcBef>
              <a:spcAft>
                <a:spcPts val="1800"/>
              </a:spcAft>
              <a:buNone/>
            </a:pPr>
            <a:r>
              <a:rPr lang="en-US" sz="2400" noProof="1">
                <a:latin typeface="Consolas" panose="020B0609020204030204" pitchFamily="49" charset="0"/>
              </a:rPr>
              <a:t>My point:  0,0</a:t>
            </a:r>
          </a:p>
        </p:txBody>
      </p:sp>
      <p:pic>
        <p:nvPicPr>
          <p:cNvPr id="5" name="Picture 4">
            <a:extLst>
              <a:ext uri="{FF2B5EF4-FFF2-40B4-BE49-F238E27FC236}">
                <a16:creationId xmlns:a16="http://schemas.microsoft.com/office/drawing/2014/main" id="{EC0BB4A5-B199-44F2-8C3E-3283988B6441}"/>
              </a:ext>
            </a:extLst>
          </p:cNvPr>
          <p:cNvPicPr>
            <a:picLocks noChangeAspect="1"/>
          </p:cNvPicPr>
          <p:nvPr/>
        </p:nvPicPr>
        <p:blipFill>
          <a:blip r:embed="rId2"/>
          <a:stretch>
            <a:fillRect/>
          </a:stretch>
        </p:blipFill>
        <p:spPr>
          <a:xfrm>
            <a:off x="8033321" y="1682024"/>
            <a:ext cx="3905250" cy="2733675"/>
          </a:xfrm>
          <a:prstGeom prst="rect">
            <a:avLst/>
          </a:prstGeom>
        </p:spPr>
      </p:pic>
    </p:spTree>
    <p:extLst>
      <p:ext uri="{BB962C8B-B14F-4D97-AF65-F5344CB8AC3E}">
        <p14:creationId xmlns:p14="http://schemas.microsoft.com/office/powerpoint/2010/main" val="1066508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Buffer Overflow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stack buffer overrun:</a:t>
            </a:r>
          </a:p>
          <a:p>
            <a:pPr lvl="3" indent="0">
              <a:lnSpc>
                <a:spcPct val="100000"/>
              </a:lnSpc>
              <a:spcBef>
                <a:spcPts val="0"/>
              </a:spcBef>
              <a:spcAft>
                <a:spcPts val="600"/>
              </a:spcAft>
              <a:buNone/>
            </a:pPr>
            <a:r>
              <a:rPr lang="en-US" sz="1600" noProof="1">
                <a:latin typeface="Consolas" panose="020B0609020204030204" pitchFamily="49" charset="0"/>
              </a:rPr>
              <a:t>What's your name?</a:t>
            </a:r>
          </a:p>
          <a:p>
            <a:pPr lvl="3" indent="0">
              <a:lnSpc>
                <a:spcPct val="100000"/>
              </a:lnSpc>
              <a:spcBef>
                <a:spcPts val="0"/>
              </a:spcBef>
              <a:spcAft>
                <a:spcPts val="600"/>
              </a:spcAft>
              <a:buNone/>
            </a:pPr>
            <a:r>
              <a:rPr lang="en-US" sz="1600" noProof="1">
                <a:latin typeface="Consolas" panose="020B0609020204030204" pitchFamily="49" charset="0"/>
              </a:rPr>
              <a:t>George_Longer_Than_Your_Buffer!</a:t>
            </a:r>
          </a:p>
          <a:p>
            <a:pPr lvl="3" indent="0">
              <a:lnSpc>
                <a:spcPct val="100000"/>
              </a:lnSpc>
              <a:spcBef>
                <a:spcPts val="0"/>
              </a:spcBef>
              <a:spcAft>
                <a:spcPts val="600"/>
              </a:spcAft>
              <a:buNone/>
            </a:pPr>
            <a:r>
              <a:rPr lang="en-US" sz="1600" noProof="1">
                <a:latin typeface="Consolas" panose="020B0609020204030204" pitchFamily="49" charset="0"/>
              </a:rPr>
              <a:t>Hello, George_Longer_Than_Your_Buffer!!</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crash:</a:t>
            </a:r>
          </a:p>
          <a:p>
            <a:pPr lvl="3" indent="0">
              <a:lnSpc>
                <a:spcPct val="100000"/>
              </a:lnSpc>
              <a:spcBef>
                <a:spcPts val="0"/>
              </a:spcBef>
              <a:spcAft>
                <a:spcPts val="600"/>
              </a:spcAft>
              <a:buNone/>
            </a:pPr>
            <a:r>
              <a:rPr lang="en-US" sz="1600" noProof="1">
                <a:latin typeface="Consolas" panose="020B0609020204030204" pitchFamily="49" charset="0"/>
              </a:rPr>
              <a:t>What's your name?</a:t>
            </a:r>
          </a:p>
          <a:p>
            <a:pPr lvl="3" indent="0">
              <a:lnSpc>
                <a:spcPct val="100000"/>
              </a:lnSpc>
              <a:spcBef>
                <a:spcPts val="0"/>
              </a:spcBef>
              <a:spcAft>
                <a:spcPts val="600"/>
              </a:spcAft>
              <a:buNone/>
            </a:pPr>
            <a:r>
              <a:rPr lang="en-US" sz="1600" noProof="1">
                <a:latin typeface="Consolas" panose="020B0609020204030204" pitchFamily="49" charset="0"/>
              </a:rPr>
              <a:t>George_Longer_Than_Your_Buffer!</a:t>
            </a:r>
          </a:p>
          <a:p>
            <a:pPr lvl="3" indent="0">
              <a:lnSpc>
                <a:spcPct val="100000"/>
              </a:lnSpc>
              <a:spcBef>
                <a:spcPts val="0"/>
              </a:spcBef>
              <a:spcAft>
                <a:spcPts val="600"/>
              </a:spcAft>
              <a:buNone/>
            </a:pPr>
            <a:r>
              <a:rPr lang="en-US" sz="1600" noProof="1">
                <a:latin typeface="Consolas" panose="020B0609020204030204" pitchFamily="49" charset="0"/>
              </a:rPr>
              <a:t>Hello, George_Longer_Than_Your_Buffer!!</a:t>
            </a:r>
          </a:p>
          <a:p>
            <a:pPr lvl="3" indent="0">
              <a:lnSpc>
                <a:spcPct val="100000"/>
              </a:lnSpc>
              <a:spcBef>
                <a:spcPts val="0"/>
              </a:spcBef>
              <a:spcAft>
                <a:spcPts val="600"/>
              </a:spcAft>
              <a:buNone/>
            </a:pPr>
            <a:r>
              <a:rPr lang="en-US" sz="1600" noProof="1">
                <a:latin typeface="Consolas" panose="020B0609020204030204" pitchFamily="49" charset="0"/>
              </a:rPr>
              <a:t>*** stack smashing detected ***: &lt;unknown&gt; terminated</a:t>
            </a:r>
          </a:p>
          <a:p>
            <a:pPr lvl="3" indent="0">
              <a:lnSpc>
                <a:spcPct val="100000"/>
              </a:lnSpc>
              <a:spcBef>
                <a:spcPts val="0"/>
              </a:spcBef>
              <a:spcAft>
                <a:spcPts val="600"/>
              </a:spcAft>
              <a:buNone/>
            </a:pPr>
            <a:r>
              <a:rPr lang="en-US" sz="1600" noProof="1">
                <a:latin typeface="Consolas" panose="020B0609020204030204" pitchFamily="49" charset="0"/>
              </a:rPr>
              <a:t>Aborted (core dumped)</a:t>
            </a:r>
          </a:p>
        </p:txBody>
      </p:sp>
      <p:pic>
        <p:nvPicPr>
          <p:cNvPr id="4" name="Picture 3">
            <a:extLst>
              <a:ext uri="{FF2B5EF4-FFF2-40B4-BE49-F238E27FC236}">
                <a16:creationId xmlns:a16="http://schemas.microsoft.com/office/drawing/2014/main" id="{CD9D95E4-E649-46E3-BE95-F2E483AB7811}"/>
              </a:ext>
            </a:extLst>
          </p:cNvPr>
          <p:cNvPicPr>
            <a:picLocks noChangeAspect="1"/>
          </p:cNvPicPr>
          <p:nvPr/>
        </p:nvPicPr>
        <p:blipFill>
          <a:blip r:embed="rId2"/>
          <a:stretch>
            <a:fillRect/>
          </a:stretch>
        </p:blipFill>
        <p:spPr>
          <a:xfrm>
            <a:off x="7651572" y="2190216"/>
            <a:ext cx="4276725" cy="2724150"/>
          </a:xfrm>
          <a:prstGeom prst="rect">
            <a:avLst/>
          </a:prstGeom>
        </p:spPr>
      </p:pic>
    </p:spTree>
    <p:extLst>
      <p:ext uri="{BB962C8B-B14F-4D97-AF65-F5344CB8AC3E}">
        <p14:creationId xmlns:p14="http://schemas.microsoft.com/office/powerpoint/2010/main" val="4208227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Out-of-Bounds Access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works:</a:t>
            </a:r>
          </a:p>
          <a:p>
            <a:pPr lvl="3" indent="0">
              <a:lnSpc>
                <a:spcPct val="100000"/>
              </a:lnSpc>
              <a:spcBef>
                <a:spcPts val="0"/>
              </a:spcBef>
              <a:spcAft>
                <a:spcPts val="600"/>
              </a:spcAft>
              <a:buNone/>
            </a:pPr>
            <a:r>
              <a:rPr lang="en-US" sz="2400" noProof="1">
                <a:latin typeface="Consolas" panose="020B0609020204030204" pitchFamily="49" charset="0"/>
              </a:rPr>
              <a:t>Past the end:  42</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crash:</a:t>
            </a:r>
          </a:p>
          <a:p>
            <a:pPr lvl="3" indent="0">
              <a:lnSpc>
                <a:spcPct val="100000"/>
              </a:lnSpc>
              <a:spcBef>
                <a:spcPts val="0"/>
              </a:spcBef>
              <a:spcAft>
                <a:spcPts val="600"/>
              </a:spcAft>
              <a:buNone/>
            </a:pPr>
            <a:r>
              <a:rPr lang="en-US" sz="2400" noProof="1">
                <a:latin typeface="Consolas" panose="020B0609020204030204" pitchFamily="49" charset="0"/>
              </a:rPr>
              <a:t>*** stack smashing detected ***: &lt;unknown&gt; terminated</a:t>
            </a:r>
          </a:p>
          <a:p>
            <a:pPr lvl="3" indent="0">
              <a:lnSpc>
                <a:spcPct val="100000"/>
              </a:lnSpc>
              <a:spcBef>
                <a:spcPts val="0"/>
              </a:spcBef>
              <a:spcAft>
                <a:spcPts val="600"/>
              </a:spcAft>
              <a:buNone/>
            </a:pPr>
            <a:r>
              <a:rPr lang="en-US" sz="2400" noProof="1">
                <a:latin typeface="Consolas" panose="020B0609020204030204" pitchFamily="49" charset="0"/>
              </a:rPr>
              <a:t>Aborted (core dumped)</a:t>
            </a:r>
          </a:p>
        </p:txBody>
      </p:sp>
      <p:pic>
        <p:nvPicPr>
          <p:cNvPr id="5" name="Picture 4">
            <a:extLst>
              <a:ext uri="{FF2B5EF4-FFF2-40B4-BE49-F238E27FC236}">
                <a16:creationId xmlns:a16="http://schemas.microsoft.com/office/drawing/2014/main" id="{41B6C2EC-3421-4821-89EA-F14D83C6139A}"/>
              </a:ext>
            </a:extLst>
          </p:cNvPr>
          <p:cNvPicPr>
            <a:picLocks noChangeAspect="1"/>
          </p:cNvPicPr>
          <p:nvPr/>
        </p:nvPicPr>
        <p:blipFill>
          <a:blip r:embed="rId2"/>
          <a:stretch>
            <a:fillRect/>
          </a:stretch>
        </p:blipFill>
        <p:spPr>
          <a:xfrm>
            <a:off x="8086404" y="1985858"/>
            <a:ext cx="3848100" cy="1838325"/>
          </a:xfrm>
          <a:prstGeom prst="rect">
            <a:avLst/>
          </a:prstGeom>
        </p:spPr>
      </p:pic>
    </p:spTree>
    <p:extLst>
      <p:ext uri="{BB962C8B-B14F-4D97-AF65-F5344CB8AC3E}">
        <p14:creationId xmlns:p14="http://schemas.microsoft.com/office/powerpoint/2010/main" val="1074359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Null Pointer Access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crash:</a:t>
            </a:r>
          </a:p>
          <a:p>
            <a:pPr lvl="3" indent="0">
              <a:lnSpc>
                <a:spcPct val="100000"/>
              </a:lnSpc>
              <a:spcBef>
                <a:spcPts val="0"/>
              </a:spcBef>
              <a:spcAft>
                <a:spcPts val="600"/>
              </a:spcAft>
              <a:buNone/>
            </a:pPr>
            <a:r>
              <a:rPr lang="en-US" sz="2400" noProof="1">
                <a:latin typeface="Consolas" panose="020B0609020204030204" pitchFamily="49" charset="0"/>
              </a:rPr>
              <a:t>No output…</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crash:</a:t>
            </a:r>
          </a:p>
          <a:p>
            <a:pPr lvl="3" indent="0">
              <a:lnSpc>
                <a:spcPct val="100000"/>
              </a:lnSpc>
              <a:spcBef>
                <a:spcPts val="0"/>
              </a:spcBef>
              <a:spcAft>
                <a:spcPts val="600"/>
              </a:spcAft>
              <a:buNone/>
            </a:pPr>
            <a:r>
              <a:rPr lang="en-US" sz="2400" noProof="1">
                <a:latin typeface="Consolas" panose="020B0609020204030204" pitchFamily="49" charset="0"/>
              </a:rPr>
              <a:t>Segmentation fault (core dumped)</a:t>
            </a:r>
          </a:p>
        </p:txBody>
      </p:sp>
      <p:pic>
        <p:nvPicPr>
          <p:cNvPr id="4" name="Picture 3">
            <a:extLst>
              <a:ext uri="{FF2B5EF4-FFF2-40B4-BE49-F238E27FC236}">
                <a16:creationId xmlns:a16="http://schemas.microsoft.com/office/drawing/2014/main" id="{57F86193-13CE-4FD8-95E5-EAF51C84E8FA}"/>
              </a:ext>
            </a:extLst>
          </p:cNvPr>
          <p:cNvPicPr>
            <a:picLocks noChangeAspect="1"/>
          </p:cNvPicPr>
          <p:nvPr/>
        </p:nvPicPr>
        <p:blipFill>
          <a:blip r:embed="rId2"/>
          <a:stretch>
            <a:fillRect/>
          </a:stretch>
        </p:blipFill>
        <p:spPr>
          <a:xfrm>
            <a:off x="7933522" y="1643283"/>
            <a:ext cx="4010025" cy="2009775"/>
          </a:xfrm>
          <a:prstGeom prst="rect">
            <a:avLst/>
          </a:prstGeom>
        </p:spPr>
      </p:pic>
    </p:spTree>
    <p:extLst>
      <p:ext uri="{BB962C8B-B14F-4D97-AF65-F5344CB8AC3E}">
        <p14:creationId xmlns:p14="http://schemas.microsoft.com/office/powerpoint/2010/main" val="2088848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Memory Leak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stack buffer overrun:</a:t>
            </a:r>
          </a:p>
          <a:p>
            <a:pPr lvl="3" indent="0">
              <a:lnSpc>
                <a:spcPct val="100000"/>
              </a:lnSpc>
              <a:spcBef>
                <a:spcPts val="0"/>
              </a:spcBef>
              <a:spcAft>
                <a:spcPts val="600"/>
              </a:spcAft>
              <a:buNone/>
            </a:pPr>
            <a:r>
              <a:rPr lang="en-US" sz="2000" noProof="1">
                <a:latin typeface="Consolas" panose="020B0609020204030204" pitchFamily="49" charset="0"/>
              </a:rPr>
              <a:t>...................</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crash:</a:t>
            </a:r>
          </a:p>
          <a:p>
            <a:pPr lvl="3" indent="0">
              <a:lnSpc>
                <a:spcPct val="100000"/>
              </a:lnSpc>
              <a:spcBef>
                <a:spcPts val="0"/>
              </a:spcBef>
              <a:spcAft>
                <a:spcPts val="600"/>
              </a:spcAft>
              <a:buNone/>
            </a:pPr>
            <a:r>
              <a:rPr lang="en-US" sz="2000" noProof="1">
                <a:latin typeface="Consolas" panose="020B0609020204030204" pitchFamily="49" charset="0"/>
              </a:rPr>
              <a:t>.........................................terminate called after throwing an instance of 'std::bad_alloc'</a:t>
            </a:r>
          </a:p>
          <a:p>
            <a:pPr lvl="3" indent="0">
              <a:lnSpc>
                <a:spcPct val="100000"/>
              </a:lnSpc>
              <a:spcBef>
                <a:spcPts val="0"/>
              </a:spcBef>
              <a:spcAft>
                <a:spcPts val="600"/>
              </a:spcAft>
              <a:buNone/>
            </a:pPr>
            <a:r>
              <a:rPr lang="en-US" sz="2000" noProof="1">
                <a:latin typeface="Consolas" panose="020B0609020204030204" pitchFamily="49" charset="0"/>
              </a:rPr>
              <a:t>  what():  std::bad_alloc</a:t>
            </a:r>
          </a:p>
          <a:p>
            <a:pPr lvl="3" indent="0">
              <a:lnSpc>
                <a:spcPct val="100000"/>
              </a:lnSpc>
              <a:spcBef>
                <a:spcPts val="0"/>
              </a:spcBef>
              <a:spcAft>
                <a:spcPts val="600"/>
              </a:spcAft>
              <a:buNone/>
            </a:pPr>
            <a:r>
              <a:rPr lang="en-US" sz="2000" noProof="1">
                <a:latin typeface="Consolas" panose="020B0609020204030204" pitchFamily="49" charset="0"/>
              </a:rPr>
              <a:t>Aborted (core dumped)</a:t>
            </a:r>
          </a:p>
        </p:txBody>
      </p:sp>
      <p:pic>
        <p:nvPicPr>
          <p:cNvPr id="5" name="Picture 4">
            <a:extLst>
              <a:ext uri="{FF2B5EF4-FFF2-40B4-BE49-F238E27FC236}">
                <a16:creationId xmlns:a16="http://schemas.microsoft.com/office/drawing/2014/main" id="{B6D65510-4256-42CB-89B6-CE0660EEF785}"/>
              </a:ext>
            </a:extLst>
          </p:cNvPr>
          <p:cNvPicPr>
            <a:picLocks noChangeAspect="1"/>
          </p:cNvPicPr>
          <p:nvPr/>
        </p:nvPicPr>
        <p:blipFill>
          <a:blip r:embed="rId3"/>
          <a:stretch>
            <a:fillRect/>
          </a:stretch>
        </p:blipFill>
        <p:spPr>
          <a:xfrm>
            <a:off x="7424255" y="1315737"/>
            <a:ext cx="4514850" cy="4000500"/>
          </a:xfrm>
          <a:prstGeom prst="rect">
            <a:avLst/>
          </a:prstGeom>
        </p:spPr>
      </p:pic>
    </p:spTree>
    <p:extLst>
      <p:ext uri="{BB962C8B-B14F-4D97-AF65-F5344CB8AC3E}">
        <p14:creationId xmlns:p14="http://schemas.microsoft.com/office/powerpoint/2010/main" val="3380452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Iterator Invalidation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6179959" cy="5301464"/>
          </a:xfrm>
        </p:spPr>
        <p:txBody>
          <a:bodyPr>
            <a:noAutofit/>
          </a:bodyPr>
          <a:lstStyle/>
          <a:p>
            <a:pPr marL="342900" indent="-342900">
              <a:lnSpc>
                <a:spcPct val="100000"/>
              </a:lnSpc>
              <a:spcBef>
                <a:spcPts val="0"/>
              </a:spcBef>
              <a:spcAft>
                <a:spcPts val="1800"/>
              </a:spcAft>
            </a:pPr>
            <a:r>
              <a:rPr lang="en-US" sz="2400" dirty="0"/>
              <a:t>Windows 10 (MSVC) – access violation:</a:t>
            </a:r>
          </a:p>
          <a:p>
            <a:pPr lvl="3" indent="0">
              <a:lnSpc>
                <a:spcPct val="100000"/>
              </a:lnSpc>
              <a:spcBef>
                <a:spcPts val="0"/>
              </a:spcBef>
              <a:spcAft>
                <a:spcPts val="600"/>
              </a:spcAft>
              <a:buNone/>
            </a:pPr>
            <a:r>
              <a:rPr lang="en-US" sz="2400" noProof="1">
                <a:latin typeface="Consolas" panose="020B0609020204030204" pitchFamily="49" charset="0"/>
              </a:rPr>
              <a:t>No output</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crash:</a:t>
            </a:r>
          </a:p>
          <a:p>
            <a:pPr lvl="3" indent="0">
              <a:lnSpc>
                <a:spcPct val="100000"/>
              </a:lnSpc>
              <a:spcBef>
                <a:spcPts val="0"/>
              </a:spcBef>
              <a:spcAft>
                <a:spcPts val="600"/>
              </a:spcAft>
              <a:buNone/>
            </a:pPr>
            <a:r>
              <a:rPr lang="en-US" sz="2400" noProof="1">
                <a:latin typeface="Consolas" panose="020B0609020204030204" pitchFamily="49" charset="0"/>
              </a:rPr>
              <a:t>Segmentation fault (core dumped)</a:t>
            </a:r>
          </a:p>
        </p:txBody>
      </p:sp>
      <p:pic>
        <p:nvPicPr>
          <p:cNvPr id="4" name="Picture 3">
            <a:extLst>
              <a:ext uri="{FF2B5EF4-FFF2-40B4-BE49-F238E27FC236}">
                <a16:creationId xmlns:a16="http://schemas.microsoft.com/office/drawing/2014/main" id="{F25F254B-A637-4D4E-A70F-BE296C6B2E49}"/>
              </a:ext>
            </a:extLst>
          </p:cNvPr>
          <p:cNvPicPr>
            <a:picLocks noChangeAspect="1"/>
          </p:cNvPicPr>
          <p:nvPr/>
        </p:nvPicPr>
        <p:blipFill>
          <a:blip r:embed="rId2"/>
          <a:stretch>
            <a:fillRect/>
          </a:stretch>
        </p:blipFill>
        <p:spPr>
          <a:xfrm>
            <a:off x="6192985" y="1273997"/>
            <a:ext cx="5753100" cy="4067175"/>
          </a:xfrm>
          <a:prstGeom prst="rect">
            <a:avLst/>
          </a:prstGeom>
        </p:spPr>
      </p:pic>
    </p:spTree>
    <p:extLst>
      <p:ext uri="{BB962C8B-B14F-4D97-AF65-F5344CB8AC3E}">
        <p14:creationId xmlns:p14="http://schemas.microsoft.com/office/powerpoint/2010/main" val="200972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p:txBody>
          <a:bodyPr/>
          <a:lstStyle/>
          <a:p>
            <a:r>
              <a:rPr lang="en-US" dirty="0"/>
              <a:t>Why C?</a:t>
            </a:r>
          </a:p>
        </p:txBody>
      </p:sp>
      <p:sp>
        <p:nvSpPr>
          <p:cNvPr id="3" name="Content Placeholder 2">
            <a:extLst>
              <a:ext uri="{FF2B5EF4-FFF2-40B4-BE49-F238E27FC236}">
                <a16:creationId xmlns:a16="http://schemas.microsoft.com/office/drawing/2014/main" id="{E446567F-A3F5-4E8F-87F5-5BF66DAF25ED}"/>
              </a:ext>
            </a:extLst>
          </p:cNvPr>
          <p:cNvSpPr>
            <a:spLocks noGrp="1"/>
          </p:cNvSpPr>
          <p:nvPr>
            <p:ph sz="quarter" idx="10"/>
          </p:nvPr>
        </p:nvSpPr>
        <p:spPr>
          <a:xfrm>
            <a:off x="3811712" y="1435608"/>
            <a:ext cx="7880278" cy="5088482"/>
          </a:xfrm>
        </p:spPr>
        <p:txBody>
          <a:bodyPr>
            <a:normAutofit/>
          </a:bodyPr>
          <a:lstStyle/>
          <a:p>
            <a:pPr marL="171450" indent="-171450">
              <a:lnSpc>
                <a:spcPct val="100000"/>
              </a:lnSpc>
              <a:spcBef>
                <a:spcPts val="0"/>
              </a:spcBef>
              <a:spcAft>
                <a:spcPts val="2400"/>
              </a:spcAft>
              <a:buFont typeface="Arial" panose="020B0604020202020204" pitchFamily="34" charset="0"/>
              <a:buChar char="•"/>
            </a:pPr>
            <a:r>
              <a:rPr lang="en-US" sz="2400" dirty="0"/>
              <a:t>Proven – Used everywhere for nearly 50 years</a:t>
            </a:r>
          </a:p>
          <a:p>
            <a:pPr marL="171450" indent="-171450">
              <a:lnSpc>
                <a:spcPct val="100000"/>
              </a:lnSpc>
              <a:spcBef>
                <a:spcPts val="0"/>
              </a:spcBef>
              <a:spcAft>
                <a:spcPts val="2400"/>
              </a:spcAft>
              <a:buFont typeface="Arial" panose="020B0604020202020204" pitchFamily="34" charset="0"/>
              <a:buChar char="•"/>
            </a:pPr>
            <a:r>
              <a:rPr lang="en-US" sz="2400" dirty="0"/>
              <a:t>Performant – Fast, Efficient, Minimal runtime</a:t>
            </a:r>
          </a:p>
          <a:p>
            <a:pPr marL="171450" indent="-171450">
              <a:lnSpc>
                <a:spcPct val="100000"/>
              </a:lnSpc>
              <a:spcBef>
                <a:spcPts val="0"/>
              </a:spcBef>
              <a:spcAft>
                <a:spcPts val="2400"/>
              </a:spcAft>
              <a:buFont typeface="Arial" panose="020B0604020202020204" pitchFamily="34" charset="0"/>
              <a:buChar char="•"/>
            </a:pPr>
            <a:r>
              <a:rPr lang="en-US" sz="2400" dirty="0"/>
              <a:t>Portable – often referred to as “portable assembler”</a:t>
            </a:r>
          </a:p>
          <a:p>
            <a:pPr marL="171450" indent="-171450">
              <a:lnSpc>
                <a:spcPct val="100000"/>
              </a:lnSpc>
              <a:spcBef>
                <a:spcPts val="0"/>
              </a:spcBef>
              <a:spcAft>
                <a:spcPts val="2400"/>
              </a:spcAft>
              <a:buFont typeface="Arial" panose="020B0604020202020204" pitchFamily="34" charset="0"/>
              <a:buChar char="•"/>
            </a:pPr>
            <a:r>
              <a:rPr lang="en-US" sz="2400" dirty="0"/>
              <a:t>Ubiquitous – compilers for virtually any platform</a:t>
            </a:r>
          </a:p>
          <a:p>
            <a:pPr marL="171450" indent="-171450">
              <a:lnSpc>
                <a:spcPct val="100000"/>
              </a:lnSpc>
              <a:spcBef>
                <a:spcPts val="0"/>
              </a:spcBef>
              <a:spcAft>
                <a:spcPts val="2400"/>
              </a:spcAft>
              <a:buFont typeface="Arial" panose="020B0604020202020204" pitchFamily="34" charset="0"/>
              <a:buChar char="•"/>
            </a:pPr>
            <a:r>
              <a:rPr lang="en-US" sz="2400" dirty="0"/>
              <a:t>Simplicity – relatively small language</a:t>
            </a:r>
          </a:p>
          <a:p>
            <a:pPr marL="171450" indent="-171450">
              <a:lnSpc>
                <a:spcPct val="100000"/>
              </a:lnSpc>
              <a:spcBef>
                <a:spcPts val="0"/>
              </a:spcBef>
              <a:spcAft>
                <a:spcPts val="2400"/>
              </a:spcAft>
              <a:buFont typeface="Arial" panose="020B0604020202020204" pitchFamily="34" charset="0"/>
              <a:buChar char="•"/>
            </a:pPr>
            <a:r>
              <a:rPr lang="en-US" sz="2400" dirty="0"/>
              <a:t>Existing Code Base – easiest interface option</a:t>
            </a:r>
          </a:p>
          <a:p>
            <a:pPr marL="171450" indent="-171450">
              <a:lnSpc>
                <a:spcPct val="100000"/>
              </a:lnSpc>
              <a:spcBef>
                <a:spcPts val="0"/>
              </a:spcBef>
              <a:spcAft>
                <a:spcPts val="2400"/>
              </a:spcAft>
              <a:buFont typeface="Arial" panose="020B0604020202020204" pitchFamily="34" charset="0"/>
              <a:buChar char="•"/>
            </a:pPr>
            <a:r>
              <a:rPr lang="en-US" sz="2400" dirty="0"/>
              <a:t>Stable Specification - standardized, little change</a:t>
            </a:r>
          </a:p>
        </p:txBody>
      </p:sp>
      <p:pic>
        <p:nvPicPr>
          <p:cNvPr id="4" name="Picture 3">
            <a:extLst>
              <a:ext uri="{FF2B5EF4-FFF2-40B4-BE49-F238E27FC236}">
                <a16:creationId xmlns:a16="http://schemas.microsoft.com/office/drawing/2014/main" id="{D05C446F-2EDA-4CB9-8E8F-8B09DB09F6B9}"/>
              </a:ext>
            </a:extLst>
          </p:cNvPr>
          <p:cNvPicPr>
            <a:picLocks noChangeAspect="1"/>
          </p:cNvPicPr>
          <p:nvPr/>
        </p:nvPicPr>
        <p:blipFill>
          <a:blip r:embed="rId3"/>
          <a:stretch>
            <a:fillRect/>
          </a:stretch>
        </p:blipFill>
        <p:spPr>
          <a:xfrm>
            <a:off x="521207" y="1226373"/>
            <a:ext cx="2857500" cy="1466850"/>
          </a:xfrm>
          <a:prstGeom prst="rect">
            <a:avLst/>
          </a:prstGeom>
        </p:spPr>
      </p:pic>
      <p:pic>
        <p:nvPicPr>
          <p:cNvPr id="5" name="Picture 4">
            <a:extLst>
              <a:ext uri="{FF2B5EF4-FFF2-40B4-BE49-F238E27FC236}">
                <a16:creationId xmlns:a16="http://schemas.microsoft.com/office/drawing/2014/main" id="{1FED13B8-12E8-42DA-B710-F4E38AA921A5}"/>
              </a:ext>
            </a:extLst>
          </p:cNvPr>
          <p:cNvPicPr>
            <a:picLocks noChangeAspect="1"/>
          </p:cNvPicPr>
          <p:nvPr/>
        </p:nvPicPr>
        <p:blipFill>
          <a:blip r:embed="rId4"/>
          <a:stretch>
            <a:fillRect/>
          </a:stretch>
        </p:blipFill>
        <p:spPr>
          <a:xfrm>
            <a:off x="806957" y="5292957"/>
            <a:ext cx="2286000" cy="1285875"/>
          </a:xfrm>
          <a:prstGeom prst="rect">
            <a:avLst/>
          </a:prstGeom>
        </p:spPr>
      </p:pic>
      <p:pic>
        <p:nvPicPr>
          <p:cNvPr id="6" name="Picture 5">
            <a:extLst>
              <a:ext uri="{FF2B5EF4-FFF2-40B4-BE49-F238E27FC236}">
                <a16:creationId xmlns:a16="http://schemas.microsoft.com/office/drawing/2014/main" id="{65626D49-CB9C-45E9-A1A9-BD5A004B7755}"/>
              </a:ext>
            </a:extLst>
          </p:cNvPr>
          <p:cNvPicPr>
            <a:picLocks noChangeAspect="1"/>
          </p:cNvPicPr>
          <p:nvPr/>
        </p:nvPicPr>
        <p:blipFill>
          <a:blip r:embed="rId5"/>
          <a:stretch>
            <a:fillRect/>
          </a:stretch>
        </p:blipFill>
        <p:spPr>
          <a:xfrm>
            <a:off x="510284" y="2856034"/>
            <a:ext cx="2878697" cy="2253564"/>
          </a:xfrm>
          <a:prstGeom prst="rect">
            <a:avLst/>
          </a:prstGeom>
        </p:spPr>
      </p:pic>
      <p:sp>
        <p:nvSpPr>
          <p:cNvPr id="8" name="TextBox 7">
            <a:extLst>
              <a:ext uri="{FF2B5EF4-FFF2-40B4-BE49-F238E27FC236}">
                <a16:creationId xmlns:a16="http://schemas.microsoft.com/office/drawing/2014/main" id="{B4488805-C470-487F-ACB6-D7D8B57DB5A4}"/>
              </a:ext>
            </a:extLst>
          </p:cNvPr>
          <p:cNvSpPr txBox="1"/>
          <p:nvPr/>
        </p:nvSpPr>
        <p:spPr>
          <a:xfrm>
            <a:off x="184932" y="6601768"/>
            <a:ext cx="12191999" cy="230832"/>
          </a:xfrm>
          <a:prstGeom prst="rect">
            <a:avLst/>
          </a:prstGeom>
          <a:noFill/>
        </p:spPr>
        <p:txBody>
          <a:bodyPr wrap="square" rtlCol="0">
            <a:spAutoFit/>
          </a:bodyPr>
          <a:lstStyle/>
          <a:p>
            <a:r>
              <a:rPr lang="en-US" sz="900" dirty="0"/>
              <a:t>Image Sources:  </a:t>
            </a:r>
            <a:r>
              <a:rPr lang="en-US" sz="900" dirty="0">
                <a:hlinkClick r:id="rId6"/>
              </a:rPr>
              <a:t>https://www.online-sciences.com/programming/c-programming-language-features-advantages-and-disadvantages/</a:t>
            </a:r>
            <a:r>
              <a:rPr lang="en-US" sz="900" dirty="0"/>
              <a:t>, Wikipedia, </a:t>
            </a:r>
            <a:r>
              <a:rPr lang="en-US" sz="900" dirty="0">
                <a:hlinkClick r:id="rId7"/>
              </a:rPr>
              <a:t>https://www.udemy.com/course/embedded-c-programming-for-embedded-systems/</a:t>
            </a:r>
            <a:endParaRPr lang="en-US" sz="900" dirty="0"/>
          </a:p>
        </p:txBody>
      </p:sp>
    </p:spTree>
    <p:extLst>
      <p:ext uri="{BB962C8B-B14F-4D97-AF65-F5344CB8AC3E}">
        <p14:creationId xmlns:p14="http://schemas.microsoft.com/office/powerpoint/2010/main" val="1106407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Signed Integer Overflow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works:</a:t>
            </a:r>
          </a:p>
          <a:p>
            <a:pPr lvl="2" indent="0">
              <a:lnSpc>
                <a:spcPct val="100000"/>
              </a:lnSpc>
              <a:spcBef>
                <a:spcPts val="0"/>
              </a:spcBef>
              <a:spcAft>
                <a:spcPts val="600"/>
              </a:spcAft>
              <a:buNone/>
            </a:pPr>
            <a:r>
              <a:rPr lang="en-US" sz="2400" noProof="1">
                <a:latin typeface="Consolas" panose="020B0609020204030204" pitchFamily="49" charset="0"/>
              </a:rPr>
              <a:t>int size:  4</a:t>
            </a:r>
          </a:p>
          <a:p>
            <a:pPr lvl="2" indent="0">
              <a:lnSpc>
                <a:spcPct val="100000"/>
              </a:lnSpc>
              <a:spcBef>
                <a:spcPts val="0"/>
              </a:spcBef>
              <a:spcAft>
                <a:spcPts val="600"/>
              </a:spcAft>
              <a:buNone/>
            </a:pPr>
            <a:r>
              <a:rPr lang="en-US" sz="2400" noProof="1">
                <a:latin typeface="Consolas" panose="020B0609020204030204" pitchFamily="49" charset="0"/>
              </a:rPr>
              <a:t>max signed int:  2,147,483,647</a:t>
            </a:r>
          </a:p>
          <a:p>
            <a:pPr lvl="2" indent="0">
              <a:lnSpc>
                <a:spcPct val="100000"/>
              </a:lnSpc>
              <a:spcBef>
                <a:spcPts val="0"/>
              </a:spcBef>
              <a:spcAft>
                <a:spcPts val="600"/>
              </a:spcAft>
              <a:buNone/>
            </a:pPr>
            <a:r>
              <a:rPr lang="en-US" sz="2400" noProof="1">
                <a:latin typeface="Consolas" panose="020B0609020204030204" pitchFamily="49" charset="0"/>
              </a:rPr>
              <a:t>int now:  -2,147,483,648</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same…</a:t>
            </a:r>
          </a:p>
        </p:txBody>
      </p:sp>
      <p:pic>
        <p:nvPicPr>
          <p:cNvPr id="5" name="Picture 4">
            <a:extLst>
              <a:ext uri="{FF2B5EF4-FFF2-40B4-BE49-F238E27FC236}">
                <a16:creationId xmlns:a16="http://schemas.microsoft.com/office/drawing/2014/main" id="{00A9F786-3271-4F0B-9DDE-2C36A89D82A8}"/>
              </a:ext>
            </a:extLst>
          </p:cNvPr>
          <p:cNvPicPr>
            <a:picLocks noChangeAspect="1"/>
          </p:cNvPicPr>
          <p:nvPr/>
        </p:nvPicPr>
        <p:blipFill>
          <a:blip r:embed="rId2"/>
          <a:stretch>
            <a:fillRect/>
          </a:stretch>
        </p:blipFill>
        <p:spPr>
          <a:xfrm>
            <a:off x="6699976" y="1301707"/>
            <a:ext cx="5248275" cy="4067175"/>
          </a:xfrm>
          <a:prstGeom prst="rect">
            <a:avLst/>
          </a:prstGeom>
        </p:spPr>
      </p:pic>
    </p:spTree>
    <p:extLst>
      <p:ext uri="{BB962C8B-B14F-4D97-AF65-F5344CB8AC3E}">
        <p14:creationId xmlns:p14="http://schemas.microsoft.com/office/powerpoint/2010/main" val="659667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Example – Divide by Zero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divide by zero exception:</a:t>
            </a:r>
          </a:p>
          <a:p>
            <a:pPr lvl="3" indent="0">
              <a:lnSpc>
                <a:spcPct val="100000"/>
              </a:lnSpc>
              <a:spcBef>
                <a:spcPts val="0"/>
              </a:spcBef>
              <a:spcAft>
                <a:spcPts val="600"/>
              </a:spcAft>
              <a:buNone/>
            </a:pPr>
            <a:r>
              <a:rPr lang="en-US" sz="2400" noProof="1">
                <a:latin typeface="Consolas" panose="020B0609020204030204" pitchFamily="49" charset="0"/>
              </a:rPr>
              <a:t>No output</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crash:</a:t>
            </a:r>
          </a:p>
          <a:p>
            <a:pPr lvl="3" indent="0">
              <a:lnSpc>
                <a:spcPct val="100000"/>
              </a:lnSpc>
              <a:spcBef>
                <a:spcPts val="0"/>
              </a:spcBef>
              <a:spcAft>
                <a:spcPts val="600"/>
              </a:spcAft>
              <a:buNone/>
            </a:pPr>
            <a:r>
              <a:rPr lang="en-US" sz="2400" noProof="1">
                <a:latin typeface="Consolas" panose="020B0609020204030204" pitchFamily="49" charset="0"/>
              </a:rPr>
              <a:t>Floating point exception (core dumped)</a:t>
            </a:r>
          </a:p>
        </p:txBody>
      </p:sp>
      <p:pic>
        <p:nvPicPr>
          <p:cNvPr id="4" name="Picture 3">
            <a:extLst>
              <a:ext uri="{FF2B5EF4-FFF2-40B4-BE49-F238E27FC236}">
                <a16:creationId xmlns:a16="http://schemas.microsoft.com/office/drawing/2014/main" id="{8002521B-022C-4DD9-A462-F20EE044556E}"/>
              </a:ext>
            </a:extLst>
          </p:cNvPr>
          <p:cNvPicPr>
            <a:picLocks noChangeAspect="1"/>
          </p:cNvPicPr>
          <p:nvPr/>
        </p:nvPicPr>
        <p:blipFill>
          <a:blip r:embed="rId2"/>
          <a:stretch>
            <a:fillRect/>
          </a:stretch>
        </p:blipFill>
        <p:spPr>
          <a:xfrm>
            <a:off x="7679468" y="1576384"/>
            <a:ext cx="4267200" cy="2486025"/>
          </a:xfrm>
          <a:prstGeom prst="rect">
            <a:avLst/>
          </a:prstGeom>
        </p:spPr>
      </p:pic>
    </p:spTree>
    <p:extLst>
      <p:ext uri="{BB962C8B-B14F-4D97-AF65-F5344CB8AC3E}">
        <p14:creationId xmlns:p14="http://schemas.microsoft.com/office/powerpoint/2010/main" val="764137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Borrowing and the Borrow Checker</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Default behavior is to move values</a:t>
            </a:r>
          </a:p>
        </p:txBody>
      </p:sp>
      <p:pic>
        <p:nvPicPr>
          <p:cNvPr id="5" name="Picture 4">
            <a:extLst>
              <a:ext uri="{FF2B5EF4-FFF2-40B4-BE49-F238E27FC236}">
                <a16:creationId xmlns:a16="http://schemas.microsoft.com/office/drawing/2014/main" id="{6F1F2024-9B05-48C1-A065-41F3F4868561}"/>
              </a:ext>
            </a:extLst>
          </p:cNvPr>
          <p:cNvPicPr>
            <a:picLocks noChangeAspect="1"/>
          </p:cNvPicPr>
          <p:nvPr/>
        </p:nvPicPr>
        <p:blipFill>
          <a:blip r:embed="rId3"/>
          <a:stretch>
            <a:fillRect/>
          </a:stretch>
        </p:blipFill>
        <p:spPr>
          <a:xfrm>
            <a:off x="112991" y="3459915"/>
            <a:ext cx="10498455" cy="3289935"/>
          </a:xfrm>
          <a:prstGeom prst="rect">
            <a:avLst/>
          </a:prstGeom>
        </p:spPr>
      </p:pic>
      <p:pic>
        <p:nvPicPr>
          <p:cNvPr id="4" name="Picture 3">
            <a:extLst>
              <a:ext uri="{FF2B5EF4-FFF2-40B4-BE49-F238E27FC236}">
                <a16:creationId xmlns:a16="http://schemas.microsoft.com/office/drawing/2014/main" id="{38CAB71B-8A8D-4C13-96FC-CEC900480743}"/>
              </a:ext>
            </a:extLst>
          </p:cNvPr>
          <p:cNvPicPr>
            <a:picLocks noChangeAspect="1"/>
          </p:cNvPicPr>
          <p:nvPr/>
        </p:nvPicPr>
        <p:blipFill>
          <a:blip r:embed="rId4"/>
          <a:stretch>
            <a:fillRect/>
          </a:stretch>
        </p:blipFill>
        <p:spPr>
          <a:xfrm>
            <a:off x="6362695" y="1306653"/>
            <a:ext cx="5574030" cy="3080385"/>
          </a:xfrm>
          <a:prstGeom prst="rect">
            <a:avLst/>
          </a:prstGeom>
        </p:spPr>
      </p:pic>
    </p:spTree>
    <p:extLst>
      <p:ext uri="{BB962C8B-B14F-4D97-AF65-F5344CB8AC3E}">
        <p14:creationId xmlns:p14="http://schemas.microsoft.com/office/powerpoint/2010/main" val="3951503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Borrowing and the Borrow Checker</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2400300" lvl="5" indent="-342900">
              <a:lnSpc>
                <a:spcPct val="100000"/>
              </a:lnSpc>
              <a:spcBef>
                <a:spcPts val="0"/>
              </a:spcBef>
            </a:pPr>
            <a:r>
              <a:rPr lang="en-US" sz="2400" dirty="0"/>
              <a:t>Can also copy object:</a:t>
            </a:r>
          </a:p>
          <a:p>
            <a:pPr marL="342900" indent="-342900">
              <a:lnSpc>
                <a:spcPct val="100000"/>
              </a:lnSpc>
              <a:spcBef>
                <a:spcPts val="0"/>
              </a:spcBef>
              <a:buFont typeface="Arial" panose="020B0604020202020204" pitchFamily="34" charset="0"/>
              <a:buChar char="•"/>
            </a:pPr>
            <a:endParaRPr lang="en-US" sz="2400" dirty="0"/>
          </a:p>
          <a:p>
            <a:pPr marL="342900" indent="-342900">
              <a:lnSpc>
                <a:spcPct val="100000"/>
              </a:lnSpc>
              <a:spcBef>
                <a:spcPts val="0"/>
              </a:spcBef>
              <a:buFont typeface="Arial" panose="020B0604020202020204" pitchFamily="34" charset="0"/>
              <a:buChar char="•"/>
            </a:pPr>
            <a:endParaRPr lang="en-US" sz="4400" dirty="0"/>
          </a:p>
          <a:p>
            <a:pPr marL="342900" indent="-342900">
              <a:lnSpc>
                <a:spcPct val="100000"/>
              </a:lnSpc>
              <a:spcBef>
                <a:spcPts val="0"/>
              </a:spcBef>
              <a:buFont typeface="Arial" panose="020B0604020202020204" pitchFamily="34" charset="0"/>
              <a:buChar char="•"/>
            </a:pPr>
            <a:r>
              <a:rPr lang="en-US" sz="2400" dirty="0"/>
              <a:t>Or loan out a reference to it:</a:t>
            </a:r>
          </a:p>
          <a:p>
            <a:pPr marL="342900" indent="-342900">
              <a:lnSpc>
                <a:spcPct val="100000"/>
              </a:lnSpc>
              <a:spcBef>
                <a:spcPts val="0"/>
              </a:spcBef>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1FE040AE-0ED0-49A6-81FE-7D5C2C4530D0}"/>
              </a:ext>
            </a:extLst>
          </p:cNvPr>
          <p:cNvPicPr>
            <a:picLocks noChangeAspect="1"/>
          </p:cNvPicPr>
          <p:nvPr/>
        </p:nvPicPr>
        <p:blipFill>
          <a:blip r:embed="rId3"/>
          <a:stretch>
            <a:fillRect/>
          </a:stretch>
        </p:blipFill>
        <p:spPr>
          <a:xfrm>
            <a:off x="6070439" y="1273997"/>
            <a:ext cx="5636895" cy="2881313"/>
          </a:xfrm>
          <a:prstGeom prst="rect">
            <a:avLst/>
          </a:prstGeom>
        </p:spPr>
      </p:pic>
      <p:pic>
        <p:nvPicPr>
          <p:cNvPr id="8" name="Picture 7">
            <a:extLst>
              <a:ext uri="{FF2B5EF4-FFF2-40B4-BE49-F238E27FC236}">
                <a16:creationId xmlns:a16="http://schemas.microsoft.com/office/drawing/2014/main" id="{24FD995C-4897-444B-8AC8-34672F7A7279}"/>
              </a:ext>
            </a:extLst>
          </p:cNvPr>
          <p:cNvPicPr>
            <a:picLocks noChangeAspect="1"/>
          </p:cNvPicPr>
          <p:nvPr/>
        </p:nvPicPr>
        <p:blipFill>
          <a:blip r:embed="rId4"/>
          <a:stretch>
            <a:fillRect/>
          </a:stretch>
        </p:blipFill>
        <p:spPr>
          <a:xfrm>
            <a:off x="373330" y="3690257"/>
            <a:ext cx="5114925" cy="2800350"/>
          </a:xfrm>
          <a:prstGeom prst="rect">
            <a:avLst/>
          </a:prstGeom>
        </p:spPr>
      </p:pic>
    </p:spTree>
    <p:extLst>
      <p:ext uri="{BB962C8B-B14F-4D97-AF65-F5344CB8AC3E}">
        <p14:creationId xmlns:p14="http://schemas.microsoft.com/office/powerpoint/2010/main" val="3090606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Borrowing and the Borrow Checker</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314700" lvl="7" indent="-342900">
              <a:lnSpc>
                <a:spcPct val="100000"/>
              </a:lnSpc>
              <a:spcBef>
                <a:spcPts val="0"/>
              </a:spcBef>
            </a:pPr>
            <a:endParaRPr lang="en-US" sz="2400" dirty="0"/>
          </a:p>
          <a:p>
            <a:pPr marL="3314700" lvl="7" indent="-342900">
              <a:lnSpc>
                <a:spcPct val="100000"/>
              </a:lnSpc>
              <a:spcBef>
                <a:spcPts val="0"/>
              </a:spcBef>
            </a:pPr>
            <a:r>
              <a:rPr lang="en-US" sz="2400" dirty="0"/>
              <a:t>Mutating object:</a:t>
            </a:r>
          </a:p>
        </p:txBody>
      </p:sp>
      <p:pic>
        <p:nvPicPr>
          <p:cNvPr id="4" name="Picture 3">
            <a:extLst>
              <a:ext uri="{FF2B5EF4-FFF2-40B4-BE49-F238E27FC236}">
                <a16:creationId xmlns:a16="http://schemas.microsoft.com/office/drawing/2014/main" id="{64F3F487-0F73-4E61-B04C-063A9BBE61E8}"/>
              </a:ext>
            </a:extLst>
          </p:cNvPr>
          <p:cNvPicPr>
            <a:picLocks noChangeAspect="1"/>
          </p:cNvPicPr>
          <p:nvPr/>
        </p:nvPicPr>
        <p:blipFill>
          <a:blip r:embed="rId3"/>
          <a:stretch>
            <a:fillRect/>
          </a:stretch>
        </p:blipFill>
        <p:spPr>
          <a:xfrm>
            <a:off x="3046248" y="2344937"/>
            <a:ext cx="6069330" cy="3600450"/>
          </a:xfrm>
          <a:prstGeom prst="rect">
            <a:avLst/>
          </a:prstGeom>
        </p:spPr>
      </p:pic>
    </p:spTree>
    <p:extLst>
      <p:ext uri="{BB962C8B-B14F-4D97-AF65-F5344CB8AC3E}">
        <p14:creationId xmlns:p14="http://schemas.microsoft.com/office/powerpoint/2010/main" val="1727502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Borrowing and the Borrow Checker</a:t>
            </a:r>
          </a:p>
        </p:txBody>
      </p:sp>
      <p:graphicFrame>
        <p:nvGraphicFramePr>
          <p:cNvPr id="4" name="Table 3">
            <a:extLst>
              <a:ext uri="{FF2B5EF4-FFF2-40B4-BE49-F238E27FC236}">
                <a16:creationId xmlns:a16="http://schemas.microsoft.com/office/drawing/2014/main" id="{D358651E-9F02-4849-B2F8-BB555AF47B31}"/>
              </a:ext>
            </a:extLst>
          </p:cNvPr>
          <p:cNvGraphicFramePr>
            <a:graphicFrameLocks noGrp="1"/>
          </p:cNvGraphicFramePr>
          <p:nvPr>
            <p:extLst>
              <p:ext uri="{D42A27DB-BD31-4B8C-83A1-F6EECF244321}">
                <p14:modId xmlns:p14="http://schemas.microsoft.com/office/powerpoint/2010/main" val="707373262"/>
              </p:ext>
            </p:extLst>
          </p:nvPr>
        </p:nvGraphicFramePr>
        <p:xfrm>
          <a:off x="651836" y="2066776"/>
          <a:ext cx="9653977" cy="1828800"/>
        </p:xfrm>
        <a:graphic>
          <a:graphicData uri="http://schemas.openxmlformats.org/drawingml/2006/table">
            <a:tbl>
              <a:tblPr firstRow="1" bandRow="1">
                <a:tableStyleId>{21E4AEA4-8DFA-4A89-87EB-49C32662AFE0}</a:tableStyleId>
              </a:tblPr>
              <a:tblGrid>
                <a:gridCol w="1424377">
                  <a:extLst>
                    <a:ext uri="{9D8B030D-6E8A-4147-A177-3AD203B41FA5}">
                      <a16:colId xmlns:a16="http://schemas.microsoft.com/office/drawing/2014/main" val="3405098066"/>
                    </a:ext>
                  </a:extLst>
                </a:gridCol>
                <a:gridCol w="2873829">
                  <a:extLst>
                    <a:ext uri="{9D8B030D-6E8A-4147-A177-3AD203B41FA5}">
                      <a16:colId xmlns:a16="http://schemas.microsoft.com/office/drawing/2014/main" val="1435513600"/>
                    </a:ext>
                  </a:extLst>
                </a:gridCol>
                <a:gridCol w="1240971">
                  <a:extLst>
                    <a:ext uri="{9D8B030D-6E8A-4147-A177-3AD203B41FA5}">
                      <a16:colId xmlns:a16="http://schemas.microsoft.com/office/drawing/2014/main" val="1250887956"/>
                    </a:ext>
                  </a:extLst>
                </a:gridCol>
                <a:gridCol w="1665514">
                  <a:extLst>
                    <a:ext uri="{9D8B030D-6E8A-4147-A177-3AD203B41FA5}">
                      <a16:colId xmlns:a16="http://schemas.microsoft.com/office/drawing/2014/main" val="88411400"/>
                    </a:ext>
                  </a:extLst>
                </a:gridCol>
                <a:gridCol w="2449286">
                  <a:extLst>
                    <a:ext uri="{9D8B030D-6E8A-4147-A177-3AD203B41FA5}">
                      <a16:colId xmlns:a16="http://schemas.microsoft.com/office/drawing/2014/main" val="2146766405"/>
                    </a:ext>
                  </a:extLst>
                </a:gridCol>
              </a:tblGrid>
              <a:tr h="370840">
                <a:tc>
                  <a:txBody>
                    <a:bodyPr/>
                    <a:lstStyle/>
                    <a:p>
                      <a:r>
                        <a:rPr lang="en-US" sz="2400" dirty="0"/>
                        <a:t>Type</a:t>
                      </a:r>
                    </a:p>
                  </a:txBody>
                  <a:tcPr/>
                </a:tc>
                <a:tc>
                  <a:txBody>
                    <a:bodyPr/>
                    <a:lstStyle/>
                    <a:p>
                      <a:r>
                        <a:rPr lang="en-US" sz="2400" dirty="0"/>
                        <a:t>Ownership</a:t>
                      </a:r>
                    </a:p>
                  </a:txBody>
                  <a:tcPr/>
                </a:tc>
                <a:tc>
                  <a:txBody>
                    <a:bodyPr/>
                    <a:lstStyle/>
                    <a:p>
                      <a:r>
                        <a:rPr lang="en-US" sz="2400" dirty="0"/>
                        <a:t>Alias?</a:t>
                      </a:r>
                    </a:p>
                  </a:txBody>
                  <a:tcPr/>
                </a:tc>
                <a:tc>
                  <a:txBody>
                    <a:bodyPr/>
                    <a:lstStyle/>
                    <a:p>
                      <a:r>
                        <a:rPr lang="en-US" sz="2400" dirty="0"/>
                        <a:t>Mutate?</a:t>
                      </a:r>
                    </a:p>
                  </a:txBody>
                  <a:tcPr/>
                </a:tc>
                <a:tc>
                  <a:txBody>
                    <a:bodyPr/>
                    <a:lstStyle/>
                    <a:p>
                      <a:r>
                        <a:rPr lang="en-US" sz="2400" dirty="0"/>
                        <a:t>Owner Access</a:t>
                      </a:r>
                    </a:p>
                  </a:txBody>
                  <a:tcPr/>
                </a:tc>
                <a:extLst>
                  <a:ext uri="{0D108BD9-81ED-4DB2-BD59-A6C34878D82A}">
                    <a16:rowId xmlns:a16="http://schemas.microsoft.com/office/drawing/2014/main" val="2859198326"/>
                  </a:ext>
                </a:extLst>
              </a:tr>
              <a:tr h="370840">
                <a:tc>
                  <a:txBody>
                    <a:bodyPr/>
                    <a:lstStyle/>
                    <a:p>
                      <a:r>
                        <a:rPr lang="en-US" sz="2400" dirty="0"/>
                        <a:t>T</a:t>
                      </a:r>
                    </a:p>
                  </a:txBody>
                  <a:tcPr/>
                </a:tc>
                <a:tc>
                  <a:txBody>
                    <a:bodyPr/>
                    <a:lstStyle/>
                    <a:p>
                      <a:r>
                        <a:rPr lang="en-US" sz="2400" dirty="0"/>
                        <a:t>Owned</a:t>
                      </a:r>
                    </a:p>
                  </a:txBody>
                  <a:tcPr/>
                </a:tc>
                <a:tc>
                  <a:txBody>
                    <a:bodyPr/>
                    <a:lstStyle/>
                    <a:p>
                      <a:r>
                        <a:rPr lang="en-US" sz="2400" dirty="0"/>
                        <a:t>N/A</a:t>
                      </a:r>
                    </a:p>
                  </a:txBody>
                  <a:tcPr/>
                </a:tc>
                <a:tc>
                  <a:txBody>
                    <a:bodyPr/>
                    <a:lstStyle/>
                    <a:p>
                      <a:r>
                        <a:rPr lang="en-US" sz="2400" kern="1200" dirty="0">
                          <a:solidFill>
                            <a:schemeClr val="dk1"/>
                          </a:solidFill>
                          <a:effectLst/>
                          <a:latin typeface="+mn-lt"/>
                          <a:ea typeface="+mn-ea"/>
                          <a:cs typeface="+mn-cs"/>
                        </a:rPr>
                        <a:t>✔</a:t>
                      </a:r>
                      <a:endParaRPr lang="en-US" sz="2400" dirty="0"/>
                    </a:p>
                  </a:txBody>
                  <a:tcPr/>
                </a:tc>
                <a:tc>
                  <a:txBody>
                    <a:bodyPr/>
                    <a:lstStyle/>
                    <a:p>
                      <a:r>
                        <a:rPr lang="en-US" sz="2400" dirty="0"/>
                        <a:t>Full</a:t>
                      </a:r>
                    </a:p>
                  </a:txBody>
                  <a:tcPr/>
                </a:tc>
                <a:extLst>
                  <a:ext uri="{0D108BD9-81ED-4DB2-BD59-A6C34878D82A}">
                    <a16:rowId xmlns:a16="http://schemas.microsoft.com/office/drawing/2014/main" val="1798971785"/>
                  </a:ext>
                </a:extLst>
              </a:tr>
              <a:tr h="370840">
                <a:tc>
                  <a:txBody>
                    <a:bodyPr/>
                    <a:lstStyle/>
                    <a:p>
                      <a:r>
                        <a:rPr lang="en-US" sz="2400" dirty="0"/>
                        <a:t>&amp;T</a:t>
                      </a:r>
                    </a:p>
                  </a:txBody>
                  <a:tcPr/>
                </a:tc>
                <a:tc>
                  <a:txBody>
                    <a:bodyPr/>
                    <a:lstStyle/>
                    <a:p>
                      <a:r>
                        <a:rPr lang="en-US" sz="2400" dirty="0"/>
                        <a:t>Shared reference</a:t>
                      </a:r>
                    </a:p>
                  </a:txBody>
                  <a:tcPr/>
                </a:tc>
                <a:tc>
                  <a:txBody>
                    <a:bodyPr/>
                    <a:lstStyle/>
                    <a:p>
                      <a:r>
                        <a:rPr lang="en-US" sz="2400" kern="1200" dirty="0">
                          <a:solidFill>
                            <a:schemeClr val="dk1"/>
                          </a:solidFill>
                          <a:effectLst/>
                          <a:latin typeface="+mn-lt"/>
                          <a:ea typeface="+mn-ea"/>
                          <a:cs typeface="+mn-cs"/>
                        </a:rPr>
                        <a:t>✔</a:t>
                      </a:r>
                      <a:endParaRPr lang="en-US" sz="3200" dirty="0"/>
                    </a:p>
                  </a:txBody>
                  <a:tcPr/>
                </a:tc>
                <a:tc>
                  <a:txBody>
                    <a:bodyPr/>
                    <a:lstStyle/>
                    <a:p>
                      <a:r>
                        <a:rPr lang="en-US" sz="2400" kern="1200" dirty="0">
                          <a:solidFill>
                            <a:schemeClr val="dk1"/>
                          </a:solidFill>
                          <a:effectLst/>
                          <a:latin typeface="+mn-lt"/>
                          <a:ea typeface="+mn-ea"/>
                          <a:cs typeface="+mn-cs"/>
                        </a:rPr>
                        <a:t>❌</a:t>
                      </a:r>
                      <a:endParaRPr lang="en-US" sz="3200" dirty="0"/>
                    </a:p>
                  </a:txBody>
                  <a:tcPr/>
                </a:tc>
                <a:tc>
                  <a:txBody>
                    <a:bodyPr/>
                    <a:lstStyle/>
                    <a:p>
                      <a:r>
                        <a:rPr lang="en-US" sz="2400" dirty="0"/>
                        <a:t>Read-only</a:t>
                      </a:r>
                    </a:p>
                  </a:txBody>
                  <a:tcPr/>
                </a:tc>
                <a:extLst>
                  <a:ext uri="{0D108BD9-81ED-4DB2-BD59-A6C34878D82A}">
                    <a16:rowId xmlns:a16="http://schemas.microsoft.com/office/drawing/2014/main" val="3544509509"/>
                  </a:ext>
                </a:extLst>
              </a:tr>
              <a:tr h="370840">
                <a:tc>
                  <a:txBody>
                    <a:bodyPr/>
                    <a:lstStyle/>
                    <a:p>
                      <a:r>
                        <a:rPr lang="en-US" sz="2400" dirty="0"/>
                        <a:t>&amp;</a:t>
                      </a:r>
                      <a:r>
                        <a:rPr lang="en-US" sz="2400" dirty="0" err="1"/>
                        <a:t>mut</a:t>
                      </a:r>
                      <a:r>
                        <a:rPr lang="en-US" sz="2400" dirty="0"/>
                        <a:t> T</a:t>
                      </a:r>
                    </a:p>
                  </a:txBody>
                  <a:tcPr/>
                </a:tc>
                <a:tc>
                  <a:txBody>
                    <a:bodyPr/>
                    <a:lstStyle/>
                    <a:p>
                      <a:r>
                        <a:rPr lang="en-US" sz="2400" dirty="0"/>
                        <a:t>Mutable reference</a:t>
                      </a:r>
                    </a:p>
                  </a:txBody>
                  <a:tcPr/>
                </a:tc>
                <a:tc>
                  <a:txBody>
                    <a:bodyPr/>
                    <a:lstStyle/>
                    <a:p>
                      <a:r>
                        <a:rPr lang="en-US" sz="2400" kern="1200" dirty="0">
                          <a:solidFill>
                            <a:schemeClr val="dk1"/>
                          </a:solidFill>
                          <a:effectLst/>
                          <a:latin typeface="+mn-lt"/>
                          <a:ea typeface="+mn-ea"/>
                          <a:cs typeface="+mn-cs"/>
                        </a:rPr>
                        <a:t>✔</a:t>
                      </a:r>
                      <a:endParaRPr lang="en-US" sz="2400" dirty="0"/>
                    </a:p>
                  </a:txBody>
                  <a:tcPr/>
                </a:tc>
                <a:tc>
                  <a:txBody>
                    <a:bodyPr/>
                    <a:lstStyle/>
                    <a:p>
                      <a:r>
                        <a:rPr lang="en-US" sz="2400" kern="1200" dirty="0">
                          <a:solidFill>
                            <a:schemeClr val="dk1"/>
                          </a:solidFill>
                          <a:effectLst/>
                          <a:latin typeface="+mn-lt"/>
                          <a:ea typeface="+mn-ea"/>
                          <a:cs typeface="+mn-cs"/>
                        </a:rPr>
                        <a:t>✔</a:t>
                      </a:r>
                      <a:endParaRPr lang="en-US" sz="2400" dirty="0"/>
                    </a:p>
                  </a:txBody>
                  <a:tcPr/>
                </a:tc>
                <a:tc>
                  <a:txBody>
                    <a:bodyPr/>
                    <a:lstStyle/>
                    <a:p>
                      <a:r>
                        <a:rPr lang="en-US" sz="2400" dirty="0"/>
                        <a:t>None</a:t>
                      </a:r>
                    </a:p>
                  </a:txBody>
                  <a:tcPr/>
                </a:tc>
                <a:extLst>
                  <a:ext uri="{0D108BD9-81ED-4DB2-BD59-A6C34878D82A}">
                    <a16:rowId xmlns:a16="http://schemas.microsoft.com/office/drawing/2014/main" val="2603067714"/>
                  </a:ext>
                </a:extLst>
              </a:tr>
            </a:tbl>
          </a:graphicData>
        </a:graphic>
      </p:graphicFrame>
    </p:spTree>
    <p:extLst>
      <p:ext uri="{BB962C8B-B14F-4D97-AF65-F5344CB8AC3E}">
        <p14:creationId xmlns:p14="http://schemas.microsoft.com/office/powerpoint/2010/main" val="4155964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Compared to other Languages, Classes</a:t>
            </a:r>
          </a:p>
        </p:txBody>
      </p:sp>
      <p:pic>
        <p:nvPicPr>
          <p:cNvPr id="5" name="Picture 4">
            <a:extLst>
              <a:ext uri="{FF2B5EF4-FFF2-40B4-BE49-F238E27FC236}">
                <a16:creationId xmlns:a16="http://schemas.microsoft.com/office/drawing/2014/main" id="{E9EE1537-8340-411D-8B69-8AA958F82FB1}"/>
              </a:ext>
            </a:extLst>
          </p:cNvPr>
          <p:cNvPicPr>
            <a:picLocks noChangeAspect="1"/>
          </p:cNvPicPr>
          <p:nvPr/>
        </p:nvPicPr>
        <p:blipFill>
          <a:blip r:embed="rId3"/>
          <a:stretch>
            <a:fillRect/>
          </a:stretch>
        </p:blipFill>
        <p:spPr>
          <a:xfrm>
            <a:off x="521207" y="1391970"/>
            <a:ext cx="4159568" cy="2326005"/>
          </a:xfrm>
          <a:prstGeom prst="rect">
            <a:avLst/>
          </a:prstGeom>
        </p:spPr>
      </p:pic>
      <p:pic>
        <p:nvPicPr>
          <p:cNvPr id="9" name="Picture 8">
            <a:extLst>
              <a:ext uri="{FF2B5EF4-FFF2-40B4-BE49-F238E27FC236}">
                <a16:creationId xmlns:a16="http://schemas.microsoft.com/office/drawing/2014/main" id="{793BD401-4037-48AC-83C0-30DE24923683}"/>
              </a:ext>
            </a:extLst>
          </p:cNvPr>
          <p:cNvPicPr>
            <a:picLocks noChangeAspect="1"/>
          </p:cNvPicPr>
          <p:nvPr/>
        </p:nvPicPr>
        <p:blipFill>
          <a:blip r:embed="rId4"/>
          <a:stretch>
            <a:fillRect/>
          </a:stretch>
        </p:blipFill>
        <p:spPr>
          <a:xfrm>
            <a:off x="7376277" y="1391970"/>
            <a:ext cx="4264343" cy="2954655"/>
          </a:xfrm>
          <a:prstGeom prst="rect">
            <a:avLst/>
          </a:prstGeom>
        </p:spPr>
      </p:pic>
      <p:pic>
        <p:nvPicPr>
          <p:cNvPr id="10" name="Picture 9">
            <a:extLst>
              <a:ext uri="{FF2B5EF4-FFF2-40B4-BE49-F238E27FC236}">
                <a16:creationId xmlns:a16="http://schemas.microsoft.com/office/drawing/2014/main" id="{0191D8C1-6BF0-4505-A3FE-07AD0783DAA7}"/>
              </a:ext>
            </a:extLst>
          </p:cNvPr>
          <p:cNvPicPr>
            <a:picLocks noChangeAspect="1"/>
          </p:cNvPicPr>
          <p:nvPr/>
        </p:nvPicPr>
        <p:blipFill>
          <a:blip r:embed="rId5"/>
          <a:stretch>
            <a:fillRect/>
          </a:stretch>
        </p:blipFill>
        <p:spPr>
          <a:xfrm>
            <a:off x="3398383" y="3919295"/>
            <a:ext cx="3635693" cy="2566988"/>
          </a:xfrm>
          <a:prstGeom prst="rect">
            <a:avLst/>
          </a:prstGeom>
        </p:spPr>
      </p:pic>
    </p:spTree>
    <p:extLst>
      <p:ext uri="{BB962C8B-B14F-4D97-AF65-F5344CB8AC3E}">
        <p14:creationId xmlns:p14="http://schemas.microsoft.com/office/powerpoint/2010/main" val="3718294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Compared to other Languages, Interfaces</a:t>
            </a:r>
          </a:p>
        </p:txBody>
      </p:sp>
      <p:pic>
        <p:nvPicPr>
          <p:cNvPr id="3" name="Picture 2">
            <a:extLst>
              <a:ext uri="{FF2B5EF4-FFF2-40B4-BE49-F238E27FC236}">
                <a16:creationId xmlns:a16="http://schemas.microsoft.com/office/drawing/2014/main" id="{8227C491-1BD1-45D2-97E1-F46262F64C27}"/>
              </a:ext>
            </a:extLst>
          </p:cNvPr>
          <p:cNvPicPr>
            <a:picLocks noChangeAspect="1"/>
          </p:cNvPicPr>
          <p:nvPr/>
        </p:nvPicPr>
        <p:blipFill>
          <a:blip r:embed="rId3"/>
          <a:stretch>
            <a:fillRect/>
          </a:stretch>
        </p:blipFill>
        <p:spPr>
          <a:xfrm>
            <a:off x="1197419" y="2677886"/>
            <a:ext cx="3977640" cy="1920240"/>
          </a:xfrm>
          <a:prstGeom prst="rect">
            <a:avLst/>
          </a:prstGeom>
        </p:spPr>
      </p:pic>
      <p:pic>
        <p:nvPicPr>
          <p:cNvPr id="4" name="Picture 3">
            <a:extLst>
              <a:ext uri="{FF2B5EF4-FFF2-40B4-BE49-F238E27FC236}">
                <a16:creationId xmlns:a16="http://schemas.microsoft.com/office/drawing/2014/main" id="{F6460094-68AA-4C2D-823F-CD31BDBCCA36}"/>
              </a:ext>
            </a:extLst>
          </p:cNvPr>
          <p:cNvPicPr>
            <a:picLocks noChangeAspect="1"/>
          </p:cNvPicPr>
          <p:nvPr/>
        </p:nvPicPr>
        <p:blipFill>
          <a:blip r:embed="rId4"/>
          <a:stretch>
            <a:fillRect/>
          </a:stretch>
        </p:blipFill>
        <p:spPr>
          <a:xfrm>
            <a:off x="6389226" y="1605643"/>
            <a:ext cx="4194810" cy="4297680"/>
          </a:xfrm>
          <a:prstGeom prst="rect">
            <a:avLst/>
          </a:prstGeom>
        </p:spPr>
      </p:pic>
    </p:spTree>
    <p:extLst>
      <p:ext uri="{BB962C8B-B14F-4D97-AF65-F5344CB8AC3E}">
        <p14:creationId xmlns:p14="http://schemas.microsoft.com/office/powerpoint/2010/main" val="3725449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Functional Example</a:t>
            </a:r>
          </a:p>
        </p:txBody>
      </p:sp>
      <p:pic>
        <p:nvPicPr>
          <p:cNvPr id="4" name="Picture 3">
            <a:extLst>
              <a:ext uri="{FF2B5EF4-FFF2-40B4-BE49-F238E27FC236}">
                <a16:creationId xmlns:a16="http://schemas.microsoft.com/office/drawing/2014/main" id="{A3C37F68-F23B-4088-A6EB-C5D4C0B552BD}"/>
              </a:ext>
            </a:extLst>
          </p:cNvPr>
          <p:cNvPicPr>
            <a:picLocks noChangeAspect="1"/>
          </p:cNvPicPr>
          <p:nvPr/>
        </p:nvPicPr>
        <p:blipFill>
          <a:blip r:embed="rId3"/>
          <a:stretch>
            <a:fillRect/>
          </a:stretch>
        </p:blipFill>
        <p:spPr>
          <a:xfrm>
            <a:off x="2863453" y="2239662"/>
            <a:ext cx="6465094" cy="3298031"/>
          </a:xfrm>
          <a:prstGeom prst="rect">
            <a:avLst/>
          </a:prstGeom>
        </p:spPr>
      </p:pic>
    </p:spTree>
    <p:extLst>
      <p:ext uri="{BB962C8B-B14F-4D97-AF65-F5344CB8AC3E}">
        <p14:creationId xmlns:p14="http://schemas.microsoft.com/office/powerpoint/2010/main" val="25391614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73CD-115F-41B0-A934-0EBED9865D32}"/>
              </a:ext>
            </a:extLst>
          </p:cNvPr>
          <p:cNvSpPr>
            <a:spLocks noGrp="1"/>
          </p:cNvSpPr>
          <p:nvPr>
            <p:ph type="title"/>
          </p:nvPr>
        </p:nvSpPr>
        <p:spPr/>
        <p:txBody>
          <a:bodyPr>
            <a:normAutofit fontScale="90000"/>
          </a:bodyPr>
          <a:lstStyle/>
          <a:p>
            <a:r>
              <a:rPr lang="en-US" dirty="0"/>
              <a:t>Thoughts on concurrent programming in C/C++</a:t>
            </a:r>
          </a:p>
        </p:txBody>
      </p:sp>
      <p:pic>
        <p:nvPicPr>
          <p:cNvPr id="4" name="Picture 3">
            <a:extLst>
              <a:ext uri="{FF2B5EF4-FFF2-40B4-BE49-F238E27FC236}">
                <a16:creationId xmlns:a16="http://schemas.microsoft.com/office/drawing/2014/main" id="{79AA046A-7B57-4F07-BF12-DD6EFC3471CB}"/>
              </a:ext>
            </a:extLst>
          </p:cNvPr>
          <p:cNvPicPr>
            <a:picLocks noChangeAspect="1"/>
          </p:cNvPicPr>
          <p:nvPr/>
        </p:nvPicPr>
        <p:blipFill>
          <a:blip r:embed="rId3"/>
          <a:stretch>
            <a:fillRect/>
          </a:stretch>
        </p:blipFill>
        <p:spPr>
          <a:xfrm>
            <a:off x="267667" y="1214406"/>
            <a:ext cx="4060441" cy="5646655"/>
          </a:xfrm>
          <a:prstGeom prst="rect">
            <a:avLst/>
          </a:prstGeom>
        </p:spPr>
      </p:pic>
      <p:sp>
        <p:nvSpPr>
          <p:cNvPr id="5" name="TextBox 4">
            <a:extLst>
              <a:ext uri="{FF2B5EF4-FFF2-40B4-BE49-F238E27FC236}">
                <a16:creationId xmlns:a16="http://schemas.microsoft.com/office/drawing/2014/main" id="{A823C8E7-71F5-47E5-9875-5F21E66FD728}"/>
              </a:ext>
            </a:extLst>
          </p:cNvPr>
          <p:cNvSpPr txBox="1"/>
          <p:nvPr/>
        </p:nvSpPr>
        <p:spPr>
          <a:xfrm>
            <a:off x="4328108" y="1214406"/>
            <a:ext cx="7250867" cy="529375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t>Mozilla has a developer hierarchy from junior to senior</a:t>
            </a:r>
          </a:p>
          <a:p>
            <a:pPr marL="742950" lvl="1" indent="-285750">
              <a:spcAft>
                <a:spcPts val="1200"/>
              </a:spcAft>
              <a:buFont typeface="Arial" panose="020B0604020202020204" pitchFamily="34" charset="0"/>
              <a:buChar char="•"/>
            </a:pPr>
            <a:r>
              <a:rPr lang="en-US" sz="2400" dirty="0"/>
              <a:t>In addition, four engineers have achieved the highest level – distinguished engineer</a:t>
            </a:r>
          </a:p>
          <a:p>
            <a:pPr marL="742950" lvl="1" indent="-285750">
              <a:spcAft>
                <a:spcPts val="1200"/>
              </a:spcAft>
              <a:buFont typeface="Arial" panose="020B0604020202020204" pitchFamily="34" charset="0"/>
              <a:buChar char="•"/>
            </a:pPr>
            <a:r>
              <a:rPr lang="en-US" sz="2400" dirty="0"/>
              <a:t>One of them, David Baron, has a sign by his desk about concurrent programming</a:t>
            </a:r>
          </a:p>
          <a:p>
            <a:pPr marL="285750" indent="-285750">
              <a:spcAft>
                <a:spcPts val="1200"/>
              </a:spcAft>
              <a:buFont typeface="Arial" panose="020B0604020202020204" pitchFamily="34" charset="0"/>
              <a:buChar char="•"/>
            </a:pPr>
            <a:r>
              <a:rPr lang="en-US" sz="2400" dirty="0"/>
              <a:t>Firefox’s CSS rendering engine is an example of an “embarrassingly parallel” opportunity</a:t>
            </a:r>
          </a:p>
          <a:p>
            <a:pPr marL="742950" lvl="1" indent="-285750">
              <a:spcAft>
                <a:spcPts val="1200"/>
              </a:spcAft>
              <a:buFont typeface="Arial" panose="020B0604020202020204" pitchFamily="34" charset="0"/>
              <a:buChar char="•"/>
            </a:pPr>
            <a:r>
              <a:rPr lang="en-US" sz="2400" dirty="0"/>
              <a:t>Firefox is written in C++</a:t>
            </a:r>
          </a:p>
          <a:p>
            <a:pPr marL="742950" lvl="1" indent="-285750">
              <a:spcAft>
                <a:spcPts val="1200"/>
              </a:spcAft>
              <a:buFont typeface="Arial" panose="020B0604020202020204" pitchFamily="34" charset="0"/>
              <a:buChar char="•"/>
            </a:pPr>
            <a:r>
              <a:rPr lang="en-US" sz="2400" dirty="0"/>
              <a:t>The team found it too difficult to develop a highly concurrent secure and maintainable solution in C++</a:t>
            </a:r>
          </a:p>
        </p:txBody>
      </p:sp>
      <p:sp>
        <p:nvSpPr>
          <p:cNvPr id="6" name="TextBox 5">
            <a:extLst>
              <a:ext uri="{FF2B5EF4-FFF2-40B4-BE49-F238E27FC236}">
                <a16:creationId xmlns:a16="http://schemas.microsoft.com/office/drawing/2014/main" id="{C47CEBAA-BE7F-4A3A-B2BE-C6F9F2B7A095}"/>
              </a:ext>
            </a:extLst>
          </p:cNvPr>
          <p:cNvSpPr txBox="1"/>
          <p:nvPr/>
        </p:nvSpPr>
        <p:spPr>
          <a:xfrm>
            <a:off x="4586232" y="6601769"/>
            <a:ext cx="6098891" cy="246221"/>
          </a:xfrm>
          <a:prstGeom prst="rect">
            <a:avLst/>
          </a:prstGeom>
          <a:noFill/>
        </p:spPr>
        <p:txBody>
          <a:bodyPr wrap="square" rtlCol="0">
            <a:spAutoFit/>
          </a:bodyPr>
          <a:lstStyle/>
          <a:p>
            <a:r>
              <a:rPr lang="en-US" sz="1000" dirty="0"/>
              <a:t>Image Source:  </a:t>
            </a:r>
            <a:r>
              <a:rPr lang="en-US" sz="1000" dirty="0">
                <a:hlinkClick r:id="rId4"/>
              </a:rPr>
              <a:t>https://bholley.net/blog/2015/must-be-this-tall-to-write-multi-threaded-code.html</a:t>
            </a:r>
            <a:endParaRPr lang="en-US" sz="1000" dirty="0"/>
          </a:p>
        </p:txBody>
      </p:sp>
    </p:spTree>
    <p:extLst>
      <p:ext uri="{BB962C8B-B14F-4D97-AF65-F5344CB8AC3E}">
        <p14:creationId xmlns:p14="http://schemas.microsoft.com/office/powerpoint/2010/main" val="2056153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p:txBody>
          <a:bodyPr/>
          <a:lstStyle/>
          <a:p>
            <a:r>
              <a:rPr lang="en-US" dirty="0"/>
              <a:t>Why C++?</a:t>
            </a:r>
          </a:p>
        </p:txBody>
      </p:sp>
      <p:sp>
        <p:nvSpPr>
          <p:cNvPr id="3" name="Content Placeholder 2">
            <a:extLst>
              <a:ext uri="{FF2B5EF4-FFF2-40B4-BE49-F238E27FC236}">
                <a16:creationId xmlns:a16="http://schemas.microsoft.com/office/drawing/2014/main" id="{E446567F-A3F5-4E8F-87F5-5BF66DAF25ED}"/>
              </a:ext>
            </a:extLst>
          </p:cNvPr>
          <p:cNvSpPr>
            <a:spLocks noGrp="1"/>
          </p:cNvSpPr>
          <p:nvPr>
            <p:ph sz="quarter" idx="10"/>
          </p:nvPr>
        </p:nvSpPr>
        <p:spPr>
          <a:xfrm>
            <a:off x="3811712" y="1435608"/>
            <a:ext cx="7880278" cy="5088482"/>
          </a:xfrm>
        </p:spPr>
        <p:txBody>
          <a:bodyPr>
            <a:normAutofit/>
          </a:bodyPr>
          <a:lstStyle/>
          <a:p>
            <a:pPr marL="171450" indent="-171450">
              <a:lnSpc>
                <a:spcPct val="100000"/>
              </a:lnSpc>
              <a:spcBef>
                <a:spcPts val="0"/>
              </a:spcBef>
              <a:spcAft>
                <a:spcPts val="1800"/>
              </a:spcAft>
              <a:buFont typeface="Arial" panose="020B0604020202020204" pitchFamily="34" charset="0"/>
              <a:buChar char="•"/>
            </a:pPr>
            <a:r>
              <a:rPr lang="en-US" sz="2400" dirty="0"/>
              <a:t>Proven – Extensive use for over 40 years</a:t>
            </a:r>
          </a:p>
          <a:p>
            <a:pPr marL="171450" indent="-171450">
              <a:lnSpc>
                <a:spcPct val="100000"/>
              </a:lnSpc>
              <a:spcBef>
                <a:spcPts val="0"/>
              </a:spcBef>
              <a:spcAft>
                <a:spcPts val="1800"/>
              </a:spcAft>
              <a:buFont typeface="Arial" panose="020B0604020202020204" pitchFamily="34" charset="0"/>
              <a:buChar char="•"/>
            </a:pPr>
            <a:r>
              <a:rPr lang="en-US" sz="2400" dirty="0"/>
              <a:t>Performant, Portable, Ubiquitous – C-like</a:t>
            </a:r>
          </a:p>
          <a:p>
            <a:pPr marL="171450" indent="-171450">
              <a:lnSpc>
                <a:spcPct val="100000"/>
              </a:lnSpc>
              <a:spcBef>
                <a:spcPts val="0"/>
              </a:spcBef>
              <a:spcAft>
                <a:spcPts val="1800"/>
              </a:spcAft>
              <a:buFont typeface="Arial" panose="020B0604020202020204" pitchFamily="34" charset="0"/>
              <a:buChar char="•"/>
            </a:pPr>
            <a:r>
              <a:rPr lang="en-US" sz="2400" dirty="0"/>
              <a:t>Existing Code Base – easiest interface option</a:t>
            </a:r>
          </a:p>
          <a:p>
            <a:pPr marL="171450" indent="-171450">
              <a:lnSpc>
                <a:spcPct val="100000"/>
              </a:lnSpc>
              <a:spcBef>
                <a:spcPts val="0"/>
              </a:spcBef>
              <a:spcAft>
                <a:spcPts val="1800"/>
              </a:spcAft>
              <a:buFont typeface="Arial" panose="020B0604020202020204" pitchFamily="34" charset="0"/>
              <a:buChar char="•"/>
            </a:pPr>
            <a:r>
              <a:rPr lang="en-US" sz="2400" dirty="0"/>
              <a:t>Better Abstractions – classes and OOP</a:t>
            </a:r>
          </a:p>
          <a:p>
            <a:pPr marL="171450" indent="-171450">
              <a:lnSpc>
                <a:spcPct val="100000"/>
              </a:lnSpc>
              <a:spcBef>
                <a:spcPts val="0"/>
              </a:spcBef>
              <a:spcAft>
                <a:spcPts val="1800"/>
              </a:spcAft>
              <a:buFont typeface="Arial" panose="020B0604020202020204" pitchFamily="34" charset="0"/>
              <a:buChar char="•"/>
            </a:pPr>
            <a:r>
              <a:rPr lang="en-US" sz="2400" dirty="0"/>
              <a:t>Generics – data structures/algorithms (STL)</a:t>
            </a:r>
          </a:p>
          <a:p>
            <a:pPr marL="171450" indent="-171450">
              <a:lnSpc>
                <a:spcPct val="100000"/>
              </a:lnSpc>
              <a:spcBef>
                <a:spcPts val="0"/>
              </a:spcBef>
              <a:spcAft>
                <a:spcPts val="1800"/>
              </a:spcAft>
              <a:buFont typeface="Arial" panose="020B0604020202020204" pitchFamily="34" charset="0"/>
              <a:buChar char="•"/>
            </a:pPr>
            <a:r>
              <a:rPr lang="en-US" sz="2400" dirty="0"/>
              <a:t>Functional features – template metaprogramming, lambdas</a:t>
            </a:r>
          </a:p>
          <a:p>
            <a:pPr marL="171450" indent="-171450">
              <a:lnSpc>
                <a:spcPct val="100000"/>
              </a:lnSpc>
              <a:spcBef>
                <a:spcPts val="0"/>
              </a:spcBef>
              <a:spcAft>
                <a:spcPts val="1800"/>
              </a:spcAft>
              <a:buFont typeface="Arial" panose="020B0604020202020204" pitchFamily="34" charset="0"/>
              <a:buChar char="•"/>
            </a:pPr>
            <a:r>
              <a:rPr lang="en-US" sz="2400" dirty="0"/>
              <a:t>Zero-Overhead Principle – don’t pay for what you don’t use</a:t>
            </a:r>
          </a:p>
        </p:txBody>
      </p:sp>
      <p:sp>
        <p:nvSpPr>
          <p:cNvPr id="8" name="TextBox 7">
            <a:extLst>
              <a:ext uri="{FF2B5EF4-FFF2-40B4-BE49-F238E27FC236}">
                <a16:creationId xmlns:a16="http://schemas.microsoft.com/office/drawing/2014/main" id="{B4488805-C470-487F-ACB6-D7D8B57DB5A4}"/>
              </a:ext>
            </a:extLst>
          </p:cNvPr>
          <p:cNvSpPr txBox="1"/>
          <p:nvPr/>
        </p:nvSpPr>
        <p:spPr>
          <a:xfrm>
            <a:off x="256851" y="6606283"/>
            <a:ext cx="7489864" cy="246221"/>
          </a:xfrm>
          <a:prstGeom prst="rect">
            <a:avLst/>
          </a:prstGeom>
          <a:noFill/>
        </p:spPr>
        <p:txBody>
          <a:bodyPr wrap="square" rtlCol="0">
            <a:spAutoFit/>
          </a:bodyPr>
          <a:lstStyle/>
          <a:p>
            <a:r>
              <a:rPr lang="en-US" sz="1000" dirty="0"/>
              <a:t>Image Sources:  Wikipedia, </a:t>
            </a:r>
            <a:r>
              <a:rPr lang="en-US" sz="1000" dirty="0">
                <a:hlinkClick r:id="rId3"/>
              </a:rPr>
              <a:t>https://devblogs.nvidia.com/separate-compilation-linking-cuda-device-code/</a:t>
            </a:r>
            <a:endParaRPr lang="en-US" sz="1000" dirty="0"/>
          </a:p>
        </p:txBody>
      </p:sp>
      <p:pic>
        <p:nvPicPr>
          <p:cNvPr id="9" name="Picture 8">
            <a:extLst>
              <a:ext uri="{FF2B5EF4-FFF2-40B4-BE49-F238E27FC236}">
                <a16:creationId xmlns:a16="http://schemas.microsoft.com/office/drawing/2014/main" id="{B1246A2F-5AD4-44AD-92A9-631D225B6497}"/>
              </a:ext>
            </a:extLst>
          </p:cNvPr>
          <p:cNvPicPr>
            <a:picLocks noChangeAspect="1"/>
          </p:cNvPicPr>
          <p:nvPr/>
        </p:nvPicPr>
        <p:blipFill>
          <a:blip r:embed="rId4"/>
          <a:stretch>
            <a:fillRect/>
          </a:stretch>
        </p:blipFill>
        <p:spPr>
          <a:xfrm>
            <a:off x="505693" y="1451564"/>
            <a:ext cx="1428949" cy="1609950"/>
          </a:xfrm>
          <a:prstGeom prst="rect">
            <a:avLst/>
          </a:prstGeom>
        </p:spPr>
      </p:pic>
      <p:pic>
        <p:nvPicPr>
          <p:cNvPr id="10" name="Picture 9">
            <a:extLst>
              <a:ext uri="{FF2B5EF4-FFF2-40B4-BE49-F238E27FC236}">
                <a16:creationId xmlns:a16="http://schemas.microsoft.com/office/drawing/2014/main" id="{65162E7A-6A44-4B79-9D46-936D3C26E3A9}"/>
              </a:ext>
            </a:extLst>
          </p:cNvPr>
          <p:cNvPicPr>
            <a:picLocks noChangeAspect="1"/>
          </p:cNvPicPr>
          <p:nvPr/>
        </p:nvPicPr>
        <p:blipFill>
          <a:blip r:embed="rId5"/>
          <a:stretch>
            <a:fillRect/>
          </a:stretch>
        </p:blipFill>
        <p:spPr>
          <a:xfrm>
            <a:off x="2335551" y="1992835"/>
            <a:ext cx="828675" cy="609600"/>
          </a:xfrm>
          <a:prstGeom prst="rect">
            <a:avLst/>
          </a:prstGeom>
        </p:spPr>
      </p:pic>
      <p:pic>
        <p:nvPicPr>
          <p:cNvPr id="11" name="Picture 10">
            <a:extLst>
              <a:ext uri="{FF2B5EF4-FFF2-40B4-BE49-F238E27FC236}">
                <a16:creationId xmlns:a16="http://schemas.microsoft.com/office/drawing/2014/main" id="{D79357D3-1C14-4B87-B750-F830D1E2D232}"/>
              </a:ext>
            </a:extLst>
          </p:cNvPr>
          <p:cNvPicPr>
            <a:picLocks noChangeAspect="1"/>
          </p:cNvPicPr>
          <p:nvPr/>
        </p:nvPicPr>
        <p:blipFill>
          <a:blip r:embed="rId6"/>
          <a:stretch>
            <a:fillRect/>
          </a:stretch>
        </p:blipFill>
        <p:spPr>
          <a:xfrm>
            <a:off x="500010" y="3504882"/>
            <a:ext cx="2857500" cy="2838450"/>
          </a:xfrm>
          <a:prstGeom prst="rect">
            <a:avLst/>
          </a:prstGeom>
        </p:spPr>
      </p:pic>
    </p:spTree>
    <p:extLst>
      <p:ext uri="{BB962C8B-B14F-4D97-AF65-F5344CB8AC3E}">
        <p14:creationId xmlns:p14="http://schemas.microsoft.com/office/powerpoint/2010/main" val="755346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UB Ex – Data Race (C++)</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7029132" cy="5301464"/>
          </a:xfrm>
        </p:spPr>
        <p:txBody>
          <a:bodyPr>
            <a:noAutofit/>
          </a:bodyPr>
          <a:lstStyle/>
          <a:p>
            <a:pPr marL="342900" indent="-342900">
              <a:lnSpc>
                <a:spcPct val="100000"/>
              </a:lnSpc>
              <a:spcBef>
                <a:spcPts val="0"/>
              </a:spcBef>
              <a:spcAft>
                <a:spcPts val="1800"/>
              </a:spcAft>
            </a:pPr>
            <a:r>
              <a:rPr lang="en-US" sz="2400" dirty="0"/>
              <a:t>Windows 10 (MSVC) – works:</a:t>
            </a:r>
          </a:p>
          <a:p>
            <a:pPr lvl="2" indent="0">
              <a:lnSpc>
                <a:spcPct val="100000"/>
              </a:lnSpc>
              <a:spcBef>
                <a:spcPts val="0"/>
              </a:spcBef>
              <a:spcAft>
                <a:spcPts val="600"/>
              </a:spcAft>
              <a:buNone/>
            </a:pPr>
            <a:r>
              <a:rPr lang="en-US" sz="2000" noProof="1">
                <a:latin typeface="Consolas" panose="020B0609020204030204" pitchFamily="49" charset="0"/>
              </a:rPr>
              <a:t>Results vary (e.g.):</a:t>
            </a:r>
          </a:p>
          <a:p>
            <a:pPr lvl="2" indent="0">
              <a:lnSpc>
                <a:spcPct val="100000"/>
              </a:lnSpc>
              <a:spcBef>
                <a:spcPts val="0"/>
              </a:spcBef>
              <a:spcAft>
                <a:spcPts val="600"/>
              </a:spcAft>
              <a:buNone/>
            </a:pPr>
            <a:r>
              <a:rPr lang="en-US" sz="2000" noProof="1">
                <a:latin typeface="Consolas" panose="020B0609020204030204" pitchFamily="49" charset="0"/>
              </a:rPr>
              <a:t>Insufficient funds!</a:t>
            </a:r>
          </a:p>
          <a:p>
            <a:pPr lvl="2" indent="0">
              <a:lnSpc>
                <a:spcPct val="100000"/>
              </a:lnSpc>
              <a:spcBef>
                <a:spcPts val="0"/>
              </a:spcBef>
              <a:spcAft>
                <a:spcPts val="600"/>
              </a:spcAft>
              <a:buNone/>
            </a:pPr>
            <a:r>
              <a:rPr lang="en-US" sz="2000" noProof="1">
                <a:latin typeface="Consolas" panose="020B0609020204030204" pitchFamily="49" charset="0"/>
              </a:rPr>
              <a:t>account1.balance: 60</a:t>
            </a:r>
          </a:p>
          <a:p>
            <a:pPr lvl="2" indent="0">
              <a:lnSpc>
                <a:spcPct val="100000"/>
              </a:lnSpc>
              <a:spcBef>
                <a:spcPts val="0"/>
              </a:spcBef>
              <a:spcAft>
                <a:spcPts val="600"/>
              </a:spcAft>
              <a:buNone/>
            </a:pPr>
            <a:r>
              <a:rPr lang="en-US" sz="2000" noProof="1">
                <a:latin typeface="Consolas" panose="020B0609020204030204" pitchFamily="49" charset="0"/>
              </a:rPr>
              <a:t>account2.balance: 140</a:t>
            </a:r>
          </a:p>
          <a:p>
            <a:pPr lvl="2" indent="0">
              <a:lnSpc>
                <a:spcPct val="100000"/>
              </a:lnSpc>
              <a:spcBef>
                <a:spcPts val="0"/>
              </a:spcBef>
              <a:spcAft>
                <a:spcPts val="1800"/>
              </a:spcAft>
              <a:buNone/>
            </a:pPr>
            <a:endParaRPr lang="en-US" sz="2400" noProof="1"/>
          </a:p>
          <a:p>
            <a:pPr marL="342900" indent="-342900">
              <a:lnSpc>
                <a:spcPct val="100000"/>
              </a:lnSpc>
              <a:spcBef>
                <a:spcPts val="0"/>
              </a:spcBef>
              <a:spcAft>
                <a:spcPts val="1800"/>
              </a:spcAft>
            </a:pPr>
            <a:r>
              <a:rPr lang="en-US" sz="2400" noProof="1"/>
              <a:t>Ubuntu 18 (GCC) – works:</a:t>
            </a:r>
          </a:p>
          <a:p>
            <a:pPr lvl="2" indent="0">
              <a:lnSpc>
                <a:spcPct val="100000"/>
              </a:lnSpc>
              <a:spcBef>
                <a:spcPts val="0"/>
              </a:spcBef>
              <a:spcAft>
                <a:spcPts val="600"/>
              </a:spcAft>
              <a:buNone/>
            </a:pPr>
            <a:r>
              <a:rPr lang="en-US" sz="2000" noProof="1">
                <a:latin typeface="Consolas" panose="020B0609020204030204" pitchFamily="49" charset="0"/>
              </a:rPr>
              <a:t>Results vary (e.g.):</a:t>
            </a:r>
          </a:p>
          <a:p>
            <a:pPr lvl="2" indent="0">
              <a:lnSpc>
                <a:spcPct val="100000"/>
              </a:lnSpc>
              <a:spcBef>
                <a:spcPts val="0"/>
              </a:spcBef>
              <a:spcAft>
                <a:spcPts val="600"/>
              </a:spcAft>
              <a:buNone/>
            </a:pPr>
            <a:r>
              <a:rPr lang="en-US" sz="2000" noProof="1">
                <a:latin typeface="Consolas" panose="020B0609020204030204" pitchFamily="49" charset="0"/>
              </a:rPr>
              <a:t>account1.balance: 185</a:t>
            </a:r>
          </a:p>
          <a:p>
            <a:pPr lvl="2" indent="0">
              <a:lnSpc>
                <a:spcPct val="100000"/>
              </a:lnSpc>
              <a:spcBef>
                <a:spcPts val="0"/>
              </a:spcBef>
              <a:spcAft>
                <a:spcPts val="600"/>
              </a:spcAft>
              <a:buNone/>
            </a:pPr>
            <a:r>
              <a:rPr lang="en-US" sz="2000" noProof="1">
                <a:latin typeface="Consolas" panose="020B0609020204030204" pitchFamily="49" charset="0"/>
              </a:rPr>
              <a:t>account2.balance: 15</a:t>
            </a:r>
          </a:p>
        </p:txBody>
      </p:sp>
      <p:pic>
        <p:nvPicPr>
          <p:cNvPr id="4" name="Picture 3">
            <a:extLst>
              <a:ext uri="{FF2B5EF4-FFF2-40B4-BE49-F238E27FC236}">
                <a16:creationId xmlns:a16="http://schemas.microsoft.com/office/drawing/2014/main" id="{B35D0845-D8CD-49A1-B919-177443A03190}"/>
              </a:ext>
            </a:extLst>
          </p:cNvPr>
          <p:cNvPicPr>
            <a:picLocks noChangeAspect="1"/>
          </p:cNvPicPr>
          <p:nvPr/>
        </p:nvPicPr>
        <p:blipFill>
          <a:blip r:embed="rId2"/>
          <a:stretch>
            <a:fillRect/>
          </a:stretch>
        </p:blipFill>
        <p:spPr>
          <a:xfrm>
            <a:off x="4989180" y="0"/>
            <a:ext cx="7201290" cy="6858000"/>
          </a:xfrm>
          <a:prstGeom prst="rect">
            <a:avLst/>
          </a:prstGeom>
        </p:spPr>
      </p:pic>
    </p:spTree>
    <p:extLst>
      <p:ext uri="{BB962C8B-B14F-4D97-AF65-F5344CB8AC3E}">
        <p14:creationId xmlns:p14="http://schemas.microsoft.com/office/powerpoint/2010/main" val="2998383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7971-5100-4104-B09C-DC005751EC2D}"/>
              </a:ext>
            </a:extLst>
          </p:cNvPr>
          <p:cNvSpPr>
            <a:spLocks noGrp="1"/>
          </p:cNvSpPr>
          <p:nvPr>
            <p:ph type="title"/>
          </p:nvPr>
        </p:nvSpPr>
        <p:spPr/>
        <p:txBody>
          <a:bodyPr/>
          <a:lstStyle/>
          <a:p>
            <a:r>
              <a:rPr lang="en-US" dirty="0"/>
              <a:t>CPU Trends</a:t>
            </a:r>
          </a:p>
        </p:txBody>
      </p:sp>
      <p:pic>
        <p:nvPicPr>
          <p:cNvPr id="4098" name="Picture 2" descr="https://www.karlrupp.net/wp-content/uploads/2018/02/42-years-processor-trend.png">
            <a:extLst>
              <a:ext uri="{FF2B5EF4-FFF2-40B4-BE49-F238E27FC236}">
                <a16:creationId xmlns:a16="http://schemas.microsoft.com/office/drawing/2014/main" id="{66E36A16-40C9-4273-BB6D-54F3F0AA7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1" y="1233179"/>
            <a:ext cx="8722761" cy="552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2E4C81-AF61-459F-9EE1-084527F5EE8A}"/>
              </a:ext>
            </a:extLst>
          </p:cNvPr>
          <p:cNvSpPr txBox="1"/>
          <p:nvPr/>
        </p:nvSpPr>
        <p:spPr>
          <a:xfrm>
            <a:off x="9000162" y="1448933"/>
            <a:ext cx="2914437" cy="4770537"/>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sz="2400" dirty="0"/>
              <a:t>CPU Speeds flat since 2005</a:t>
            </a:r>
          </a:p>
          <a:p>
            <a:pPr marL="285750" indent="-285750">
              <a:spcAft>
                <a:spcPts val="2400"/>
              </a:spcAft>
              <a:buFont typeface="Arial" panose="020B0604020202020204" pitchFamily="34" charset="0"/>
              <a:buChar char="•"/>
            </a:pPr>
            <a:r>
              <a:rPr lang="en-US" sz="2400" dirty="0"/>
              <a:t>Single-threaded (non-concurrent) performance gains near flat</a:t>
            </a:r>
          </a:p>
          <a:p>
            <a:pPr marL="285750" indent="-285750">
              <a:spcAft>
                <a:spcPts val="2400"/>
              </a:spcAft>
              <a:buFont typeface="Arial" panose="020B0604020202020204" pitchFamily="34" charset="0"/>
              <a:buChar char="•"/>
            </a:pPr>
            <a:r>
              <a:rPr lang="en-US" sz="2400" dirty="0"/>
              <a:t>Efficient/ Concurrent/ Parallel/ Distributed programming key</a:t>
            </a:r>
          </a:p>
        </p:txBody>
      </p:sp>
      <p:sp>
        <p:nvSpPr>
          <p:cNvPr id="6" name="TextBox 5">
            <a:extLst>
              <a:ext uri="{FF2B5EF4-FFF2-40B4-BE49-F238E27FC236}">
                <a16:creationId xmlns:a16="http://schemas.microsoft.com/office/drawing/2014/main" id="{6F104B54-BC39-4365-B218-9EC2BA7BF173}"/>
              </a:ext>
            </a:extLst>
          </p:cNvPr>
          <p:cNvSpPr txBox="1"/>
          <p:nvPr/>
        </p:nvSpPr>
        <p:spPr>
          <a:xfrm>
            <a:off x="6897383" y="6601769"/>
            <a:ext cx="5303029" cy="246221"/>
          </a:xfrm>
          <a:prstGeom prst="rect">
            <a:avLst/>
          </a:prstGeom>
          <a:noFill/>
        </p:spPr>
        <p:txBody>
          <a:bodyPr wrap="square" rtlCol="0">
            <a:spAutoFit/>
          </a:bodyPr>
          <a:lstStyle/>
          <a:p>
            <a:r>
              <a:rPr lang="en-US" sz="1000" dirty="0"/>
              <a:t>Image Source:  </a:t>
            </a:r>
            <a:r>
              <a:rPr lang="en-US" sz="1000" dirty="0">
                <a:hlinkClick r:id="rId4"/>
              </a:rPr>
              <a:t>https://www.karlrupp.net/2018/02/42-years-of-microprocessor-trend-data/</a:t>
            </a:r>
            <a:endParaRPr lang="en-US" sz="1000" dirty="0"/>
          </a:p>
        </p:txBody>
      </p:sp>
    </p:spTree>
    <p:extLst>
      <p:ext uri="{BB962C8B-B14F-4D97-AF65-F5344CB8AC3E}">
        <p14:creationId xmlns:p14="http://schemas.microsoft.com/office/powerpoint/2010/main" val="2188042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One Measure of Performance</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6" y="1273997"/>
            <a:ext cx="11244962" cy="5301464"/>
          </a:xfrm>
        </p:spPr>
        <p:txBody>
          <a:bodyPr>
            <a:noAutofit/>
          </a:bodyPr>
          <a:lstStyle/>
          <a:p>
            <a:pPr marL="342900" indent="-342900">
              <a:lnSpc>
                <a:spcPct val="100000"/>
              </a:lnSpc>
              <a:spcBef>
                <a:spcPts val="0"/>
              </a:spcBef>
              <a:spcAft>
                <a:spcPts val="1800"/>
              </a:spcAft>
              <a:buFont typeface="Arial" panose="020B0604020202020204" pitchFamily="34" charset="0"/>
              <a:buChar char="•"/>
            </a:pPr>
            <a:r>
              <a:rPr lang="en-US" sz="2400" dirty="0" err="1"/>
              <a:t>TechEmpower</a:t>
            </a:r>
            <a:r>
              <a:rPr lang="en-US" sz="2400" dirty="0"/>
              <a:t> Web Framework Benchmarks, Round 18 (July 9, 2019)</a:t>
            </a:r>
          </a:p>
          <a:p>
            <a:pPr marL="571500" lvl="1" indent="-342900">
              <a:lnSpc>
                <a:spcPct val="100000"/>
              </a:lnSpc>
              <a:spcBef>
                <a:spcPts val="0"/>
              </a:spcBef>
              <a:spcAft>
                <a:spcPts val="1800"/>
              </a:spcAft>
            </a:pPr>
            <a:r>
              <a:rPr lang="en-US" sz="2400" dirty="0"/>
              <a:t>Rust has top 2 slots</a:t>
            </a:r>
          </a:p>
          <a:p>
            <a:pPr marL="571500" lvl="1" indent="-342900">
              <a:lnSpc>
                <a:spcPct val="100000"/>
              </a:lnSpc>
              <a:spcBef>
                <a:spcPts val="0"/>
              </a:spcBef>
              <a:spcAft>
                <a:spcPts val="1800"/>
              </a:spcAft>
            </a:pPr>
            <a:r>
              <a:rPr lang="en-US" sz="2400" dirty="0"/>
              <a:t>Next closest is C at 65% of speed, Go at 62.1% of speed</a:t>
            </a:r>
          </a:p>
          <a:p>
            <a:pPr marL="571500" lvl="1" indent="-342900">
              <a:lnSpc>
                <a:spcPct val="100000"/>
              </a:lnSpc>
              <a:spcBef>
                <a:spcPts val="0"/>
              </a:spcBef>
              <a:spcAft>
                <a:spcPts val="1800"/>
              </a:spcAft>
            </a:pPr>
            <a:r>
              <a:rPr lang="en-US" sz="2400" dirty="0"/>
              <a:t>Then Java at 57.4% and C++ at 51.3%</a:t>
            </a:r>
          </a:p>
        </p:txBody>
      </p:sp>
      <p:sp>
        <p:nvSpPr>
          <p:cNvPr id="6" name="TextBox 5">
            <a:extLst>
              <a:ext uri="{FF2B5EF4-FFF2-40B4-BE49-F238E27FC236}">
                <a16:creationId xmlns:a16="http://schemas.microsoft.com/office/drawing/2014/main" id="{ED3ECFD5-0F80-4B23-A9F0-BD85833E6F72}"/>
              </a:ext>
            </a:extLst>
          </p:cNvPr>
          <p:cNvSpPr txBox="1"/>
          <p:nvPr/>
        </p:nvSpPr>
        <p:spPr>
          <a:xfrm>
            <a:off x="256851" y="6606283"/>
            <a:ext cx="11671446" cy="246221"/>
          </a:xfrm>
          <a:prstGeom prst="rect">
            <a:avLst/>
          </a:prstGeom>
          <a:noFill/>
        </p:spPr>
        <p:txBody>
          <a:bodyPr wrap="square" rtlCol="0">
            <a:spAutoFit/>
          </a:bodyPr>
          <a:lstStyle/>
          <a:p>
            <a:r>
              <a:rPr lang="en-US" sz="1000" dirty="0"/>
              <a:t>Image Source: </a:t>
            </a:r>
            <a:r>
              <a:rPr lang="en-US" sz="1000" dirty="0">
                <a:hlinkClick r:id="rId3"/>
              </a:rPr>
              <a:t>https://www.techempower.com/benchmarks/</a:t>
            </a:r>
            <a:endParaRPr lang="en-US" sz="1000" dirty="0"/>
          </a:p>
        </p:txBody>
      </p:sp>
      <p:pic>
        <p:nvPicPr>
          <p:cNvPr id="7" name="Picture 6">
            <a:extLst>
              <a:ext uri="{FF2B5EF4-FFF2-40B4-BE49-F238E27FC236}">
                <a16:creationId xmlns:a16="http://schemas.microsoft.com/office/drawing/2014/main" id="{8D589680-1B46-45FD-B114-F03C4AB5E812}"/>
              </a:ext>
            </a:extLst>
          </p:cNvPr>
          <p:cNvPicPr>
            <a:picLocks noChangeAspect="1"/>
          </p:cNvPicPr>
          <p:nvPr/>
        </p:nvPicPr>
        <p:blipFill>
          <a:blip r:embed="rId4"/>
          <a:stretch>
            <a:fillRect/>
          </a:stretch>
        </p:blipFill>
        <p:spPr>
          <a:xfrm>
            <a:off x="1124377" y="3723847"/>
            <a:ext cx="8648700" cy="2533650"/>
          </a:xfrm>
          <a:prstGeom prst="rect">
            <a:avLst/>
          </a:prstGeom>
        </p:spPr>
      </p:pic>
    </p:spTree>
    <p:extLst>
      <p:ext uri="{BB962C8B-B14F-4D97-AF65-F5344CB8AC3E}">
        <p14:creationId xmlns:p14="http://schemas.microsoft.com/office/powerpoint/2010/main" val="2706512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Concurrent Example</a:t>
            </a:r>
          </a:p>
        </p:txBody>
      </p:sp>
      <p:pic>
        <p:nvPicPr>
          <p:cNvPr id="3" name="Picture 2">
            <a:extLst>
              <a:ext uri="{FF2B5EF4-FFF2-40B4-BE49-F238E27FC236}">
                <a16:creationId xmlns:a16="http://schemas.microsoft.com/office/drawing/2014/main" id="{9E0E9097-59D0-4ED2-A177-529157C0341E}"/>
              </a:ext>
            </a:extLst>
          </p:cNvPr>
          <p:cNvPicPr>
            <a:picLocks noChangeAspect="1"/>
          </p:cNvPicPr>
          <p:nvPr/>
        </p:nvPicPr>
        <p:blipFill>
          <a:blip r:embed="rId3"/>
          <a:stretch>
            <a:fillRect/>
          </a:stretch>
        </p:blipFill>
        <p:spPr>
          <a:xfrm>
            <a:off x="3128163" y="1826067"/>
            <a:ext cx="5905500" cy="4048125"/>
          </a:xfrm>
          <a:prstGeom prst="rect">
            <a:avLst/>
          </a:prstGeom>
        </p:spPr>
      </p:pic>
    </p:spTree>
    <p:extLst>
      <p:ext uri="{BB962C8B-B14F-4D97-AF65-F5344CB8AC3E}">
        <p14:creationId xmlns:p14="http://schemas.microsoft.com/office/powerpoint/2010/main" val="626823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Intro to Rust – Using Cargo</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256851" y="1273997"/>
            <a:ext cx="11614020" cy="5301464"/>
          </a:xfrm>
        </p:spPr>
        <p:txBody>
          <a:bodyPr>
            <a:noAutofit/>
          </a:bodyPr>
          <a:lstStyle/>
          <a:p>
            <a:pPr>
              <a:lnSpc>
                <a:spcPct val="100000"/>
              </a:lnSpc>
              <a:spcBef>
                <a:spcPts val="0"/>
              </a:spcBef>
              <a:spcAft>
                <a:spcPts val="0"/>
              </a:spcAft>
            </a:pPr>
            <a:r>
              <a:rPr lang="en-US" sz="1600" dirty="0">
                <a:latin typeface="Consolas" panose="020B0609020204030204" pitchFamily="49" charset="0"/>
              </a:rPr>
              <a:t>&gt; cargo search </a:t>
            </a:r>
            <a:r>
              <a:rPr lang="en-US" sz="1600" dirty="0" err="1">
                <a:latin typeface="Consolas" panose="020B0609020204030204" pitchFamily="49" charset="0"/>
              </a:rPr>
              <a:t>bingrep</a:t>
            </a:r>
            <a:endParaRPr lang="en-US" sz="1600" dirty="0">
              <a:latin typeface="Consolas" panose="020B0609020204030204" pitchFamily="49" charset="0"/>
            </a:endParaRPr>
          </a:p>
          <a:p>
            <a:pPr>
              <a:lnSpc>
                <a:spcPct val="100000"/>
              </a:lnSpc>
              <a:spcBef>
                <a:spcPts val="0"/>
              </a:spcBef>
              <a:spcAft>
                <a:spcPts val="0"/>
              </a:spcAft>
            </a:pPr>
            <a:r>
              <a:rPr lang="en-US" sz="1600" dirty="0" err="1">
                <a:latin typeface="Consolas" panose="020B0609020204030204" pitchFamily="49" charset="0"/>
              </a:rPr>
              <a:t>bingrep</a:t>
            </a:r>
            <a:r>
              <a:rPr lang="en-US" sz="1600" dirty="0">
                <a:latin typeface="Consolas" panose="020B0609020204030204" pitchFamily="49" charset="0"/>
              </a:rPr>
              <a:t> = "0.8.1"    # Cross-platform binary parser and colorizer</a:t>
            </a:r>
          </a:p>
          <a:p>
            <a:pPr>
              <a:lnSpc>
                <a:spcPct val="100000"/>
              </a:lnSpc>
              <a:spcBef>
                <a:spcPts val="0"/>
              </a:spcBef>
              <a:spcAft>
                <a:spcPts val="0"/>
              </a:spcAft>
            </a:pPr>
            <a:r>
              <a:rPr lang="en-US" sz="1600" dirty="0">
                <a:latin typeface="Consolas" panose="020B0609020204030204" pitchFamily="49" charset="0"/>
              </a:rPr>
              <a:t>goblin = "0.1.3"     # An impish, cross-platform, ELF, Mach-o, and PE binary parsing and loading crate</a:t>
            </a:r>
          </a:p>
          <a:p>
            <a:pPr>
              <a:lnSpc>
                <a:spcPct val="100000"/>
              </a:lnSpc>
              <a:spcBef>
                <a:spcPts val="0"/>
              </a:spcBef>
              <a:spcAft>
                <a:spcPts val="0"/>
              </a:spcAft>
            </a:pPr>
            <a:endParaRPr lang="en-US" sz="1600" dirty="0">
              <a:latin typeface="Consolas" panose="020B0609020204030204" pitchFamily="49" charset="0"/>
            </a:endParaRPr>
          </a:p>
          <a:p>
            <a:pPr>
              <a:lnSpc>
                <a:spcPct val="100000"/>
              </a:lnSpc>
              <a:spcBef>
                <a:spcPts val="0"/>
              </a:spcBef>
              <a:spcAft>
                <a:spcPts val="0"/>
              </a:spcAft>
            </a:pPr>
            <a:r>
              <a:rPr lang="en-US" sz="1600" dirty="0">
                <a:latin typeface="Consolas" panose="020B0609020204030204" pitchFamily="49" charset="0"/>
              </a:rPr>
              <a:t>&gt; cargo install </a:t>
            </a:r>
            <a:r>
              <a:rPr lang="en-US" sz="1600" dirty="0" err="1">
                <a:latin typeface="Consolas" panose="020B0609020204030204" pitchFamily="49" charset="0"/>
              </a:rPr>
              <a:t>bingrep</a:t>
            </a:r>
            <a:endParaRPr lang="en-US" sz="1600" dirty="0">
              <a:latin typeface="Consolas" panose="020B0609020204030204" pitchFamily="49" charset="0"/>
            </a:endParaRPr>
          </a:p>
          <a:p>
            <a:pPr>
              <a:lnSpc>
                <a:spcPct val="100000"/>
              </a:lnSpc>
              <a:spcBef>
                <a:spcPts val="0"/>
              </a:spcBef>
              <a:spcAft>
                <a:spcPts val="0"/>
              </a:spcAft>
            </a:pPr>
            <a:r>
              <a:rPr lang="en-US" sz="1600" dirty="0">
                <a:latin typeface="Consolas" panose="020B0609020204030204" pitchFamily="49" charset="0"/>
              </a:rPr>
              <a:t>    Updating crates.io index</a:t>
            </a:r>
          </a:p>
          <a:p>
            <a:pPr>
              <a:lnSpc>
                <a:spcPct val="100000"/>
              </a:lnSpc>
              <a:spcBef>
                <a:spcPts val="0"/>
              </a:spcBef>
              <a:spcAft>
                <a:spcPts val="0"/>
              </a:spcAft>
            </a:pPr>
            <a:r>
              <a:rPr lang="en-US" sz="1600" dirty="0">
                <a:latin typeface="Consolas" panose="020B0609020204030204" pitchFamily="49" charset="0"/>
              </a:rPr>
              <a:t>  Downloaded </a:t>
            </a:r>
            <a:r>
              <a:rPr lang="en-US" sz="1600" dirty="0" err="1">
                <a:latin typeface="Consolas" panose="020B0609020204030204" pitchFamily="49" charset="0"/>
              </a:rPr>
              <a:t>bingrep</a:t>
            </a:r>
            <a:r>
              <a:rPr lang="en-US" sz="1600" dirty="0">
                <a:latin typeface="Consolas" panose="020B0609020204030204" pitchFamily="49" charset="0"/>
              </a:rPr>
              <a:t> v0.8.1</a:t>
            </a:r>
          </a:p>
          <a:p>
            <a:pPr>
              <a:lnSpc>
                <a:spcPct val="100000"/>
              </a:lnSpc>
              <a:spcBef>
                <a:spcPts val="0"/>
              </a:spcBef>
              <a:spcAft>
                <a:spcPts val="0"/>
              </a:spcAft>
            </a:pPr>
            <a:r>
              <a:rPr lang="en-US" sz="1600" dirty="0">
                <a:latin typeface="Consolas" panose="020B0609020204030204" pitchFamily="49" charset="0"/>
              </a:rPr>
              <a:t>  Downloaded 1 crate (617.2 KB) in 1.19s</a:t>
            </a:r>
          </a:p>
          <a:p>
            <a:pPr>
              <a:lnSpc>
                <a:spcPct val="100000"/>
              </a:lnSpc>
              <a:spcBef>
                <a:spcPts val="0"/>
              </a:spcBef>
              <a:spcAft>
                <a:spcPts val="0"/>
              </a:spcAft>
            </a:pPr>
            <a:r>
              <a:rPr lang="en-US" sz="1600" dirty="0">
                <a:latin typeface="Consolas" panose="020B0609020204030204" pitchFamily="49" charset="0"/>
              </a:rPr>
              <a:t>  Installing </a:t>
            </a:r>
            <a:r>
              <a:rPr lang="en-US" sz="1600" dirty="0" err="1">
                <a:latin typeface="Consolas" panose="020B0609020204030204" pitchFamily="49" charset="0"/>
              </a:rPr>
              <a:t>bingrep</a:t>
            </a:r>
            <a:r>
              <a:rPr lang="en-US" sz="1600" dirty="0">
                <a:latin typeface="Consolas" panose="020B0609020204030204" pitchFamily="49" charset="0"/>
              </a:rPr>
              <a:t> v0.8.1</a:t>
            </a:r>
          </a:p>
          <a:p>
            <a:pPr>
              <a:lnSpc>
                <a:spcPct val="100000"/>
              </a:lnSpc>
              <a:spcBef>
                <a:spcPts val="0"/>
              </a:spcBef>
              <a:spcAft>
                <a:spcPts val="0"/>
              </a:spcAft>
            </a:pPr>
            <a:r>
              <a:rPr lang="en-US" sz="1600" dirty="0">
                <a:latin typeface="Consolas" panose="020B0609020204030204" pitchFamily="49" charset="0"/>
              </a:rPr>
              <a:t>  Downloaded </a:t>
            </a:r>
            <a:r>
              <a:rPr lang="en-US" sz="1600" dirty="0" err="1">
                <a:latin typeface="Consolas" panose="020B0609020204030204" pitchFamily="49" charset="0"/>
              </a:rPr>
              <a:t>cpp_demangle</a:t>
            </a:r>
            <a:r>
              <a:rPr lang="en-US" sz="1600" dirty="0">
                <a:latin typeface="Consolas" panose="020B0609020204030204" pitchFamily="49" charset="0"/>
              </a:rPr>
              <a:t> v0.2.14</a:t>
            </a:r>
          </a:p>
          <a:p>
            <a:pPr>
              <a:lnSpc>
                <a:spcPct val="100000"/>
              </a:lnSpc>
              <a:spcBef>
                <a:spcPts val="0"/>
              </a:spcBef>
              <a:spcAft>
                <a:spcPts val="0"/>
              </a:spcAft>
            </a:pPr>
            <a:r>
              <a:rPr lang="en-US" sz="1600" dirty="0">
                <a:latin typeface="Consolas" panose="020B0609020204030204" pitchFamily="49" charset="0"/>
              </a:rPr>
              <a:t>  Downloaded </a:t>
            </a:r>
            <a:r>
              <a:rPr lang="en-US" sz="1600" dirty="0" err="1">
                <a:latin typeface="Consolas" panose="020B0609020204030204" pitchFamily="49" charset="0"/>
              </a:rPr>
              <a:t>prettytable-rs</a:t>
            </a:r>
            <a:r>
              <a:rPr lang="en-US" sz="1600" dirty="0">
                <a:latin typeface="Consolas" panose="020B0609020204030204" pitchFamily="49" charset="0"/>
              </a:rPr>
              <a:t> v0.8.0</a:t>
            </a:r>
          </a:p>
          <a:p>
            <a:pPr>
              <a:lnSpc>
                <a:spcPct val="100000"/>
              </a:lnSpc>
              <a:spcBef>
                <a:spcPts val="0"/>
              </a:spcBef>
              <a:spcAft>
                <a:spcPts val="0"/>
              </a:spcAft>
            </a:pPr>
            <a:r>
              <a:rPr lang="en-US" sz="1600" dirty="0">
                <a:latin typeface="Consolas" panose="020B0609020204030204" pitchFamily="49" charset="0"/>
              </a:rPr>
              <a:t>  (…)</a:t>
            </a:r>
          </a:p>
          <a:p>
            <a:pPr>
              <a:lnSpc>
                <a:spcPct val="100000"/>
              </a:lnSpc>
              <a:spcBef>
                <a:spcPts val="0"/>
              </a:spcBef>
              <a:spcAft>
                <a:spcPts val="0"/>
              </a:spcAft>
            </a:pPr>
            <a:r>
              <a:rPr lang="en-US" sz="1600" dirty="0">
                <a:latin typeface="Consolas" panose="020B0609020204030204" pitchFamily="49" charset="0"/>
              </a:rPr>
              <a:t>   Compiling proc-macro2 v1.0.7</a:t>
            </a:r>
          </a:p>
          <a:p>
            <a:pPr>
              <a:lnSpc>
                <a:spcPct val="100000"/>
              </a:lnSpc>
              <a:spcBef>
                <a:spcPts val="0"/>
              </a:spcBef>
              <a:spcAft>
                <a:spcPts val="0"/>
              </a:spcAft>
            </a:pPr>
            <a:r>
              <a:rPr lang="en-US" sz="1600" dirty="0">
                <a:latin typeface="Consolas" panose="020B0609020204030204" pitchFamily="49" charset="0"/>
              </a:rPr>
              <a:t>   Compiling </a:t>
            </a:r>
            <a:r>
              <a:rPr lang="en-US" sz="1600" dirty="0" err="1">
                <a:latin typeface="Consolas" panose="020B0609020204030204" pitchFamily="49" charset="0"/>
              </a:rPr>
              <a:t>unicode-xid</a:t>
            </a:r>
            <a:r>
              <a:rPr lang="en-US" sz="1600" dirty="0">
                <a:latin typeface="Consolas" panose="020B0609020204030204" pitchFamily="49" charset="0"/>
              </a:rPr>
              <a:t> v0.2.0</a:t>
            </a:r>
          </a:p>
          <a:p>
            <a:pPr>
              <a:lnSpc>
                <a:spcPct val="100000"/>
              </a:lnSpc>
              <a:spcBef>
                <a:spcPts val="0"/>
              </a:spcBef>
              <a:spcAft>
                <a:spcPts val="0"/>
              </a:spcAft>
            </a:pPr>
            <a:r>
              <a:rPr lang="en-US" sz="1600" dirty="0">
                <a:latin typeface="Consolas" panose="020B0609020204030204" pitchFamily="49" charset="0"/>
              </a:rPr>
              <a:t>   (…)</a:t>
            </a:r>
          </a:p>
          <a:p>
            <a:pPr>
              <a:lnSpc>
                <a:spcPct val="100000"/>
              </a:lnSpc>
              <a:spcBef>
                <a:spcPts val="0"/>
              </a:spcBef>
              <a:spcAft>
                <a:spcPts val="0"/>
              </a:spcAft>
            </a:pPr>
            <a:r>
              <a:rPr lang="en-US" sz="1600" dirty="0">
                <a:latin typeface="Consolas" panose="020B0609020204030204" pitchFamily="49" charset="0"/>
              </a:rPr>
              <a:t>   Compiling </a:t>
            </a:r>
            <a:r>
              <a:rPr lang="en-US" sz="1600" dirty="0" err="1">
                <a:latin typeface="Consolas" panose="020B0609020204030204" pitchFamily="49" charset="0"/>
              </a:rPr>
              <a:t>bingrep</a:t>
            </a:r>
            <a:r>
              <a:rPr lang="en-US" sz="1600" dirty="0">
                <a:latin typeface="Consolas" panose="020B0609020204030204" pitchFamily="49" charset="0"/>
              </a:rPr>
              <a:t> v0.8.1</a:t>
            </a:r>
          </a:p>
          <a:p>
            <a:pPr>
              <a:lnSpc>
                <a:spcPct val="100000"/>
              </a:lnSpc>
              <a:spcBef>
                <a:spcPts val="0"/>
              </a:spcBef>
              <a:spcAft>
                <a:spcPts val="0"/>
              </a:spcAft>
            </a:pPr>
            <a:r>
              <a:rPr lang="en-US" sz="1600" dirty="0">
                <a:latin typeface="Consolas" panose="020B0609020204030204" pitchFamily="49" charset="0"/>
              </a:rPr>
              <a:t>    Finished release [optimized] target(s) in 2m 28s</a:t>
            </a:r>
          </a:p>
          <a:p>
            <a:pPr>
              <a:lnSpc>
                <a:spcPct val="100000"/>
              </a:lnSpc>
              <a:spcBef>
                <a:spcPts val="0"/>
              </a:spcBef>
              <a:spcAft>
                <a:spcPts val="0"/>
              </a:spcAft>
            </a:pPr>
            <a:r>
              <a:rPr lang="en-US" sz="1600" dirty="0">
                <a:latin typeface="Consolas" panose="020B0609020204030204" pitchFamily="49" charset="0"/>
              </a:rPr>
              <a:t>  Installing C:\Users\js646y\.cargo\bin\bingrep.exe</a:t>
            </a:r>
          </a:p>
          <a:p>
            <a:pPr>
              <a:lnSpc>
                <a:spcPct val="100000"/>
              </a:lnSpc>
              <a:spcBef>
                <a:spcPts val="0"/>
              </a:spcBef>
              <a:spcAft>
                <a:spcPts val="0"/>
              </a:spcAft>
            </a:pPr>
            <a:r>
              <a:rPr lang="en-US" sz="1600" dirty="0">
                <a:latin typeface="Consolas" panose="020B0609020204030204" pitchFamily="49" charset="0"/>
              </a:rPr>
              <a:t>   Installed package `</a:t>
            </a:r>
            <a:r>
              <a:rPr lang="en-US" sz="1600" dirty="0" err="1">
                <a:latin typeface="Consolas" panose="020B0609020204030204" pitchFamily="49" charset="0"/>
              </a:rPr>
              <a:t>bingrep</a:t>
            </a:r>
            <a:r>
              <a:rPr lang="en-US" sz="1600" dirty="0">
                <a:latin typeface="Consolas" panose="020B0609020204030204" pitchFamily="49" charset="0"/>
              </a:rPr>
              <a:t> v0.8.1` (executable `bingrep.exe`)</a:t>
            </a:r>
          </a:p>
          <a:p>
            <a:pPr>
              <a:lnSpc>
                <a:spcPct val="100000"/>
              </a:lnSpc>
              <a:spcBef>
                <a:spcPts val="0"/>
              </a:spcBef>
              <a:spcAft>
                <a:spcPts val="0"/>
              </a:spcAft>
            </a:pPr>
            <a:endParaRPr lang="en-US" sz="1600" dirty="0">
              <a:latin typeface="Consolas" panose="020B0609020204030204" pitchFamily="49" charset="0"/>
            </a:endParaRPr>
          </a:p>
          <a:p>
            <a:pPr>
              <a:lnSpc>
                <a:spcPct val="100000"/>
              </a:lnSpc>
              <a:spcBef>
                <a:spcPts val="0"/>
              </a:spcBef>
              <a:spcAft>
                <a:spcPts val="0"/>
              </a:spcAft>
            </a:pPr>
            <a:r>
              <a:rPr lang="en-US" sz="1600" dirty="0">
                <a:latin typeface="Consolas" panose="020B0609020204030204" pitchFamily="49" charset="0"/>
              </a:rPr>
              <a:t>&gt; </a:t>
            </a:r>
            <a:r>
              <a:rPr lang="en-US" sz="1600" dirty="0" err="1">
                <a:latin typeface="Consolas" panose="020B0609020204030204" pitchFamily="49" charset="0"/>
              </a:rPr>
              <a:t>bingrep</a:t>
            </a:r>
            <a:r>
              <a:rPr lang="en-US" sz="1600" dirty="0">
                <a:latin typeface="Consolas" panose="020B0609020204030204" pitchFamily="49" charset="0"/>
              </a:rPr>
              <a:t> …</a:t>
            </a:r>
          </a:p>
        </p:txBody>
      </p:sp>
    </p:spTree>
    <p:extLst>
      <p:ext uri="{BB962C8B-B14F-4D97-AF65-F5344CB8AC3E}">
        <p14:creationId xmlns:p14="http://schemas.microsoft.com/office/powerpoint/2010/main" val="2797380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Rust – Additional Topics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spcAft>
                <a:spcPts val="2400"/>
              </a:spcAft>
              <a:buFont typeface="Arial" panose="020B0604020202020204" pitchFamily="34" charset="0"/>
              <a:buChar char="•"/>
            </a:pPr>
            <a:r>
              <a:rPr lang="en-US" sz="2400" dirty="0"/>
              <a:t>Error Handling</a:t>
            </a:r>
          </a:p>
          <a:p>
            <a:pPr marL="571500" lvl="1" indent="-342900">
              <a:lnSpc>
                <a:spcPct val="100000"/>
              </a:lnSpc>
              <a:spcBef>
                <a:spcPts val="0"/>
              </a:spcBef>
              <a:spcAft>
                <a:spcPts val="2400"/>
              </a:spcAft>
            </a:pPr>
            <a:r>
              <a:rPr lang="en-US" sz="2400" dirty="0"/>
              <a:t>Basics with panicking</a:t>
            </a:r>
          </a:p>
          <a:p>
            <a:pPr marL="571500" lvl="1" indent="-342900">
              <a:lnSpc>
                <a:spcPct val="100000"/>
              </a:lnSpc>
              <a:spcBef>
                <a:spcPts val="0"/>
              </a:spcBef>
              <a:spcAft>
                <a:spcPts val="2400"/>
              </a:spcAft>
            </a:pPr>
            <a:r>
              <a:rPr lang="en-US" sz="2400" dirty="0"/>
              <a:t>Basics with Optional and Result</a:t>
            </a:r>
          </a:p>
          <a:p>
            <a:pPr marL="342900" indent="-342900">
              <a:lnSpc>
                <a:spcPct val="100000"/>
              </a:lnSpc>
              <a:spcBef>
                <a:spcPts val="0"/>
              </a:spcBef>
              <a:spcAft>
                <a:spcPts val="2400"/>
              </a:spcAft>
              <a:buFont typeface="Arial" panose="020B0604020202020204" pitchFamily="34" charset="0"/>
              <a:buChar char="•"/>
            </a:pPr>
            <a:r>
              <a:rPr lang="en-US" sz="2400" dirty="0"/>
              <a:t>Lifetimes</a:t>
            </a:r>
          </a:p>
          <a:p>
            <a:pPr marL="342900" indent="-342900">
              <a:lnSpc>
                <a:spcPct val="100000"/>
              </a:lnSpc>
              <a:spcBef>
                <a:spcPts val="0"/>
              </a:spcBef>
              <a:spcAft>
                <a:spcPts val="2400"/>
              </a:spcAft>
              <a:buFont typeface="Arial" panose="020B0604020202020204" pitchFamily="34" charset="0"/>
              <a:buChar char="•"/>
            </a:pPr>
            <a:r>
              <a:rPr lang="en-US" sz="2400" dirty="0"/>
              <a:t>Object Oriented Features</a:t>
            </a:r>
          </a:p>
          <a:p>
            <a:pPr marL="571500" lvl="1" indent="-342900">
              <a:lnSpc>
                <a:spcPct val="100000"/>
              </a:lnSpc>
              <a:spcBef>
                <a:spcPts val="0"/>
              </a:spcBef>
              <a:spcAft>
                <a:spcPts val="2400"/>
              </a:spcAft>
            </a:pPr>
            <a:r>
              <a:rPr lang="en-US" sz="2400" dirty="0"/>
              <a:t>Can’t inherit from structs but can specialize methods</a:t>
            </a:r>
          </a:p>
          <a:p>
            <a:pPr marL="571500" lvl="1" indent="-342900">
              <a:lnSpc>
                <a:spcPct val="100000"/>
              </a:lnSpc>
              <a:spcBef>
                <a:spcPts val="0"/>
              </a:spcBef>
              <a:spcAft>
                <a:spcPts val="2400"/>
              </a:spcAft>
            </a:pPr>
            <a:r>
              <a:rPr lang="en-US" sz="2400" dirty="0"/>
              <a:t>Traits</a:t>
            </a:r>
          </a:p>
          <a:p>
            <a:pPr marL="571500" lvl="1" indent="-342900">
              <a:lnSpc>
                <a:spcPct val="100000"/>
              </a:lnSpc>
              <a:spcBef>
                <a:spcPts val="0"/>
              </a:spcBef>
              <a:spcAft>
                <a:spcPts val="2400"/>
              </a:spcAft>
            </a:pPr>
            <a:r>
              <a:rPr lang="en-US" sz="2400" dirty="0"/>
              <a:t>Philosophy of separating data and behavior</a:t>
            </a:r>
          </a:p>
        </p:txBody>
      </p:sp>
    </p:spTree>
    <p:extLst>
      <p:ext uri="{BB962C8B-B14F-4D97-AF65-F5344CB8AC3E}">
        <p14:creationId xmlns:p14="http://schemas.microsoft.com/office/powerpoint/2010/main" val="689719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Questions</a:t>
            </a:r>
          </a:p>
        </p:txBody>
      </p:sp>
      <p:sp>
        <p:nvSpPr>
          <p:cNvPr id="6" name="TextBox 5">
            <a:extLst>
              <a:ext uri="{FF2B5EF4-FFF2-40B4-BE49-F238E27FC236}">
                <a16:creationId xmlns:a16="http://schemas.microsoft.com/office/drawing/2014/main" id="{5885165F-3D01-4844-93C5-F95BBB7175AB}"/>
              </a:ext>
            </a:extLst>
          </p:cNvPr>
          <p:cNvSpPr txBox="1"/>
          <p:nvPr/>
        </p:nvSpPr>
        <p:spPr>
          <a:xfrm>
            <a:off x="256851" y="6606283"/>
            <a:ext cx="11671446" cy="246221"/>
          </a:xfrm>
          <a:prstGeom prst="rect">
            <a:avLst/>
          </a:prstGeom>
          <a:noFill/>
        </p:spPr>
        <p:txBody>
          <a:bodyPr wrap="square" rtlCol="0">
            <a:spAutoFit/>
          </a:bodyPr>
          <a:lstStyle/>
          <a:p>
            <a:r>
              <a:rPr lang="en-US" sz="1000" dirty="0"/>
              <a:t>Image Source:  Machine Design</a:t>
            </a:r>
          </a:p>
        </p:txBody>
      </p:sp>
      <p:pic>
        <p:nvPicPr>
          <p:cNvPr id="8" name="Picture 7">
            <a:extLst>
              <a:ext uri="{FF2B5EF4-FFF2-40B4-BE49-F238E27FC236}">
                <a16:creationId xmlns:a16="http://schemas.microsoft.com/office/drawing/2014/main" id="{DDEAADC9-9439-4CB8-8E76-9DCB4CFFB14A}"/>
              </a:ext>
            </a:extLst>
          </p:cNvPr>
          <p:cNvPicPr>
            <a:picLocks noChangeAspect="1"/>
          </p:cNvPicPr>
          <p:nvPr/>
        </p:nvPicPr>
        <p:blipFill>
          <a:blip r:embed="rId3"/>
          <a:stretch>
            <a:fillRect/>
          </a:stretch>
        </p:blipFill>
        <p:spPr>
          <a:xfrm>
            <a:off x="2423313" y="1855124"/>
            <a:ext cx="7315200" cy="4114800"/>
          </a:xfrm>
          <a:prstGeom prst="rect">
            <a:avLst/>
          </a:prstGeom>
        </p:spPr>
      </p:pic>
    </p:spTree>
    <p:extLst>
      <p:ext uri="{BB962C8B-B14F-4D97-AF65-F5344CB8AC3E}">
        <p14:creationId xmlns:p14="http://schemas.microsoft.com/office/powerpoint/2010/main" val="1963074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B3F-55B8-4DE5-A19C-BD9C64B93F20}"/>
              </a:ext>
            </a:extLst>
          </p:cNvPr>
          <p:cNvSpPr>
            <a:spLocks noGrp="1"/>
          </p:cNvSpPr>
          <p:nvPr>
            <p:ph type="title"/>
          </p:nvPr>
        </p:nvSpPr>
        <p:spPr>
          <a:xfrm>
            <a:off x="521207" y="448056"/>
            <a:ext cx="11119413" cy="640080"/>
          </a:xfrm>
        </p:spPr>
        <p:txBody>
          <a:bodyPr/>
          <a:lstStyle/>
          <a:p>
            <a:r>
              <a:rPr lang="en-US" dirty="0"/>
              <a:t>References</a:t>
            </a:r>
          </a:p>
        </p:txBody>
      </p:sp>
      <p:sp>
        <p:nvSpPr>
          <p:cNvPr id="3" name="Content Placeholder 2">
            <a:extLst>
              <a:ext uri="{FF2B5EF4-FFF2-40B4-BE49-F238E27FC236}">
                <a16:creationId xmlns:a16="http://schemas.microsoft.com/office/drawing/2014/main" id="{94E88415-E090-4B25-B72C-9A244BCEDA72}"/>
              </a:ext>
            </a:extLst>
          </p:cNvPr>
          <p:cNvSpPr>
            <a:spLocks noGrp="1"/>
          </p:cNvSpPr>
          <p:nvPr>
            <p:ph sz="quarter" idx="10"/>
          </p:nvPr>
        </p:nvSpPr>
        <p:spPr>
          <a:xfrm>
            <a:off x="539495" y="1273997"/>
            <a:ext cx="11101125" cy="5301464"/>
          </a:xfrm>
        </p:spPr>
        <p:txBody>
          <a:bodyPr>
            <a:noAutofit/>
          </a:bodyPr>
          <a:lstStyle/>
          <a:p>
            <a:pPr marL="342900" indent="-342900">
              <a:lnSpc>
                <a:spcPct val="100000"/>
              </a:lnSpc>
              <a:spcBef>
                <a:spcPts val="0"/>
              </a:spcBef>
              <a:buFont typeface="Arial" panose="020B0604020202020204" pitchFamily="34" charset="0"/>
              <a:buChar char="•"/>
            </a:pPr>
            <a:r>
              <a:rPr lang="en-US" sz="2400" dirty="0"/>
              <a:t>Coming…</a:t>
            </a:r>
          </a:p>
        </p:txBody>
      </p:sp>
    </p:spTree>
    <p:extLst>
      <p:ext uri="{BB962C8B-B14F-4D97-AF65-F5344CB8AC3E}">
        <p14:creationId xmlns:p14="http://schemas.microsoft.com/office/powerpoint/2010/main" val="148506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a:xfrm>
            <a:off x="521207" y="448056"/>
            <a:ext cx="11071353" cy="640080"/>
          </a:xfrm>
        </p:spPr>
        <p:txBody>
          <a:bodyPr/>
          <a:lstStyle/>
          <a:p>
            <a:r>
              <a:rPr lang="en-US" dirty="0"/>
              <a:t>What’s missing from C/C++ versus Modern Programming Languages?</a:t>
            </a:r>
          </a:p>
        </p:txBody>
      </p:sp>
      <p:sp>
        <p:nvSpPr>
          <p:cNvPr id="3" name="Content Placeholder 2">
            <a:extLst>
              <a:ext uri="{FF2B5EF4-FFF2-40B4-BE49-F238E27FC236}">
                <a16:creationId xmlns:a16="http://schemas.microsoft.com/office/drawing/2014/main" id="{E446567F-A3F5-4E8F-87F5-5BF66DAF25ED}"/>
              </a:ext>
            </a:extLst>
          </p:cNvPr>
          <p:cNvSpPr>
            <a:spLocks noGrp="1"/>
          </p:cNvSpPr>
          <p:nvPr>
            <p:ph sz="quarter" idx="10"/>
          </p:nvPr>
        </p:nvSpPr>
        <p:spPr>
          <a:xfrm>
            <a:off x="3811712" y="1251251"/>
            <a:ext cx="7880278" cy="5272839"/>
          </a:xfrm>
        </p:spPr>
        <p:txBody>
          <a:bodyPr>
            <a:normAutofit/>
          </a:bodyPr>
          <a:lstStyle/>
          <a:p>
            <a:pPr marL="171450" indent="-171450">
              <a:lnSpc>
                <a:spcPct val="100000"/>
              </a:lnSpc>
              <a:spcBef>
                <a:spcPts val="0"/>
              </a:spcBef>
              <a:spcAft>
                <a:spcPts val="1800"/>
              </a:spcAft>
              <a:buFont typeface="Arial" panose="020B0604020202020204" pitchFamily="34" charset="0"/>
              <a:buChar char="•"/>
            </a:pPr>
            <a:r>
              <a:rPr lang="en-US" sz="2400" dirty="0"/>
              <a:t>Ecosystem Problems:</a:t>
            </a:r>
          </a:p>
          <a:p>
            <a:pPr marL="400050" lvl="1" indent="-171450">
              <a:lnSpc>
                <a:spcPct val="100000"/>
              </a:lnSpc>
              <a:spcBef>
                <a:spcPts val="0"/>
              </a:spcBef>
              <a:spcAft>
                <a:spcPts val="1800"/>
              </a:spcAft>
            </a:pPr>
            <a:r>
              <a:rPr lang="en-US" sz="2400" dirty="0"/>
              <a:t>No standard build system</a:t>
            </a:r>
          </a:p>
          <a:p>
            <a:pPr marL="400050" lvl="1" indent="-171450">
              <a:lnSpc>
                <a:spcPct val="100000"/>
              </a:lnSpc>
              <a:spcBef>
                <a:spcPts val="0"/>
              </a:spcBef>
              <a:spcAft>
                <a:spcPts val="1800"/>
              </a:spcAft>
            </a:pPr>
            <a:r>
              <a:rPr lang="en-US" sz="2400" dirty="0"/>
              <a:t>No standard dependency management system</a:t>
            </a:r>
          </a:p>
          <a:p>
            <a:pPr marL="400050" lvl="1" indent="-171450">
              <a:lnSpc>
                <a:spcPct val="100000"/>
              </a:lnSpc>
              <a:spcBef>
                <a:spcPts val="0"/>
              </a:spcBef>
              <a:spcAft>
                <a:spcPts val="1800"/>
              </a:spcAft>
            </a:pPr>
            <a:r>
              <a:rPr lang="en-US" sz="2400" dirty="0"/>
              <a:t>No standard packaging format or system</a:t>
            </a:r>
          </a:p>
          <a:p>
            <a:pPr marL="400050" lvl="1" indent="-171450">
              <a:lnSpc>
                <a:spcPct val="100000"/>
              </a:lnSpc>
              <a:spcBef>
                <a:spcPts val="0"/>
              </a:spcBef>
              <a:spcAft>
                <a:spcPts val="1800"/>
              </a:spcAft>
            </a:pPr>
            <a:r>
              <a:rPr lang="en-US" sz="2400" dirty="0"/>
              <a:t>No standard/centralized package registry</a:t>
            </a:r>
          </a:p>
          <a:p>
            <a:pPr marL="400050" lvl="1" indent="-171450">
              <a:lnSpc>
                <a:spcPct val="100000"/>
              </a:lnSpc>
              <a:spcBef>
                <a:spcPts val="0"/>
              </a:spcBef>
              <a:spcAft>
                <a:spcPts val="1800"/>
              </a:spcAft>
            </a:pPr>
            <a:r>
              <a:rPr lang="en-US" sz="2400" dirty="0"/>
              <a:t>No reference compiler implementation</a:t>
            </a:r>
          </a:p>
          <a:p>
            <a:pPr marL="857250" lvl="2" indent="-171450">
              <a:lnSpc>
                <a:spcPct val="100000"/>
              </a:lnSpc>
              <a:spcBef>
                <a:spcPts val="0"/>
              </a:spcBef>
              <a:spcAft>
                <a:spcPts val="1800"/>
              </a:spcAft>
            </a:pPr>
            <a:r>
              <a:rPr lang="en-US" sz="2400" dirty="0"/>
              <a:t>Standard language definition with various implementations – MSVC, GCC, Clang, …</a:t>
            </a:r>
          </a:p>
        </p:txBody>
      </p:sp>
      <p:sp>
        <p:nvSpPr>
          <p:cNvPr id="8" name="TextBox 7">
            <a:extLst>
              <a:ext uri="{FF2B5EF4-FFF2-40B4-BE49-F238E27FC236}">
                <a16:creationId xmlns:a16="http://schemas.microsoft.com/office/drawing/2014/main" id="{B4488805-C470-487F-ACB6-D7D8B57DB5A4}"/>
              </a:ext>
            </a:extLst>
          </p:cNvPr>
          <p:cNvSpPr txBox="1"/>
          <p:nvPr/>
        </p:nvSpPr>
        <p:spPr>
          <a:xfrm>
            <a:off x="256851" y="6606283"/>
            <a:ext cx="11671446" cy="246221"/>
          </a:xfrm>
          <a:prstGeom prst="rect">
            <a:avLst/>
          </a:prstGeom>
          <a:noFill/>
        </p:spPr>
        <p:txBody>
          <a:bodyPr wrap="square" rtlCol="0">
            <a:spAutoFit/>
          </a:bodyPr>
          <a:lstStyle/>
          <a:p>
            <a:r>
              <a:rPr lang="en-US" sz="1000" dirty="0"/>
              <a:t>Image Sources:  The Blazing Center, </a:t>
            </a:r>
            <a:r>
              <a:rPr lang="en-US" sz="1000" dirty="0" err="1"/>
              <a:t>Inhabitat</a:t>
            </a:r>
            <a:endParaRPr lang="en-US" sz="1000" dirty="0"/>
          </a:p>
        </p:txBody>
      </p:sp>
      <p:pic>
        <p:nvPicPr>
          <p:cNvPr id="5" name="Picture 4">
            <a:extLst>
              <a:ext uri="{FF2B5EF4-FFF2-40B4-BE49-F238E27FC236}">
                <a16:creationId xmlns:a16="http://schemas.microsoft.com/office/drawing/2014/main" id="{AC68A058-26A4-4C61-A466-ACB98ECB45C3}"/>
              </a:ext>
            </a:extLst>
          </p:cNvPr>
          <p:cNvPicPr>
            <a:picLocks noChangeAspect="1"/>
          </p:cNvPicPr>
          <p:nvPr/>
        </p:nvPicPr>
        <p:blipFill>
          <a:blip r:embed="rId3"/>
          <a:stretch>
            <a:fillRect/>
          </a:stretch>
        </p:blipFill>
        <p:spPr>
          <a:xfrm>
            <a:off x="141223" y="1288006"/>
            <a:ext cx="3567177" cy="2894552"/>
          </a:xfrm>
          <a:prstGeom prst="rect">
            <a:avLst/>
          </a:prstGeom>
        </p:spPr>
      </p:pic>
      <p:pic>
        <p:nvPicPr>
          <p:cNvPr id="4" name="Picture 3">
            <a:extLst>
              <a:ext uri="{FF2B5EF4-FFF2-40B4-BE49-F238E27FC236}">
                <a16:creationId xmlns:a16="http://schemas.microsoft.com/office/drawing/2014/main" id="{1E181604-6245-4D87-B1D3-5F4BC706FB68}"/>
              </a:ext>
            </a:extLst>
          </p:cNvPr>
          <p:cNvPicPr>
            <a:picLocks noChangeAspect="1"/>
          </p:cNvPicPr>
          <p:nvPr/>
        </p:nvPicPr>
        <p:blipFill>
          <a:blip r:embed="rId4"/>
          <a:stretch>
            <a:fillRect/>
          </a:stretch>
        </p:blipFill>
        <p:spPr>
          <a:xfrm>
            <a:off x="141223" y="4192824"/>
            <a:ext cx="3567177" cy="2381385"/>
          </a:xfrm>
          <a:prstGeom prst="rect">
            <a:avLst/>
          </a:prstGeom>
        </p:spPr>
      </p:pic>
    </p:spTree>
    <p:extLst>
      <p:ext uri="{BB962C8B-B14F-4D97-AF65-F5344CB8AC3E}">
        <p14:creationId xmlns:p14="http://schemas.microsoft.com/office/powerpoint/2010/main" val="37587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7BD5-B30E-4D75-87B3-552AD73961D5}"/>
              </a:ext>
            </a:extLst>
          </p:cNvPr>
          <p:cNvSpPr>
            <a:spLocks noGrp="1"/>
          </p:cNvSpPr>
          <p:nvPr>
            <p:ph type="title"/>
          </p:nvPr>
        </p:nvSpPr>
        <p:spPr>
          <a:xfrm>
            <a:off x="521207" y="448056"/>
            <a:ext cx="11071353" cy="640080"/>
          </a:xfrm>
        </p:spPr>
        <p:txBody>
          <a:bodyPr/>
          <a:lstStyle/>
          <a:p>
            <a:r>
              <a:rPr lang="en-US" dirty="0"/>
              <a:t>Issues with C/C++ versus Modern Programming Languages?</a:t>
            </a:r>
          </a:p>
        </p:txBody>
      </p:sp>
      <p:sp>
        <p:nvSpPr>
          <p:cNvPr id="3" name="Content Placeholder 2">
            <a:extLst>
              <a:ext uri="{FF2B5EF4-FFF2-40B4-BE49-F238E27FC236}">
                <a16:creationId xmlns:a16="http://schemas.microsoft.com/office/drawing/2014/main" id="{E446567F-A3F5-4E8F-87F5-5BF66DAF25ED}"/>
              </a:ext>
            </a:extLst>
          </p:cNvPr>
          <p:cNvSpPr>
            <a:spLocks noGrp="1"/>
          </p:cNvSpPr>
          <p:nvPr>
            <p:ph sz="quarter" idx="10"/>
          </p:nvPr>
        </p:nvSpPr>
        <p:spPr>
          <a:xfrm>
            <a:off x="3811712" y="1251251"/>
            <a:ext cx="7880278" cy="5272839"/>
          </a:xfrm>
        </p:spPr>
        <p:txBody>
          <a:bodyPr>
            <a:normAutofit/>
          </a:bodyPr>
          <a:lstStyle/>
          <a:p>
            <a:pPr marL="171450" indent="-171450">
              <a:lnSpc>
                <a:spcPct val="100000"/>
              </a:lnSpc>
              <a:spcBef>
                <a:spcPts val="0"/>
              </a:spcBef>
              <a:spcAft>
                <a:spcPts val="1800"/>
              </a:spcAft>
              <a:buFont typeface="Arial" panose="020B0604020202020204" pitchFamily="34" charset="0"/>
              <a:buChar char="•"/>
            </a:pPr>
            <a:r>
              <a:rPr lang="en-US" sz="2400" dirty="0"/>
              <a:t>Language Problems:</a:t>
            </a:r>
          </a:p>
          <a:p>
            <a:pPr marL="400050" lvl="1" indent="-171450">
              <a:lnSpc>
                <a:spcPct val="100000"/>
              </a:lnSpc>
              <a:spcBef>
                <a:spcPts val="0"/>
              </a:spcBef>
              <a:spcAft>
                <a:spcPts val="1800"/>
              </a:spcAft>
            </a:pPr>
            <a:r>
              <a:rPr lang="en-US" sz="2400" dirty="0"/>
              <a:t>Undefined Behavior everywhere – creating robust and secure programs extremely difficult</a:t>
            </a:r>
          </a:p>
          <a:p>
            <a:pPr marL="400050" lvl="1" indent="-171450">
              <a:lnSpc>
                <a:spcPct val="100000"/>
              </a:lnSpc>
              <a:spcBef>
                <a:spcPts val="0"/>
              </a:spcBef>
              <a:spcAft>
                <a:spcPts val="1800"/>
              </a:spcAft>
            </a:pPr>
            <a:r>
              <a:rPr lang="en-US" sz="2400" dirty="0"/>
              <a:t>C has no native concept of a String</a:t>
            </a:r>
          </a:p>
          <a:p>
            <a:pPr marL="400050" lvl="1" indent="-171450">
              <a:lnSpc>
                <a:spcPct val="100000"/>
              </a:lnSpc>
              <a:spcBef>
                <a:spcPts val="0"/>
              </a:spcBef>
              <a:spcAft>
                <a:spcPts val="1800"/>
              </a:spcAft>
            </a:pPr>
            <a:r>
              <a:rPr lang="en-US" sz="2400" dirty="0"/>
              <a:t>C++ has a String, but backwards compatible with C</a:t>
            </a:r>
          </a:p>
          <a:p>
            <a:pPr marL="857250" lvl="2" indent="-171450">
              <a:lnSpc>
                <a:spcPct val="100000"/>
              </a:lnSpc>
              <a:spcBef>
                <a:spcPts val="0"/>
              </a:spcBef>
              <a:spcAft>
                <a:spcPts val="1800"/>
              </a:spcAft>
            </a:pPr>
            <a:r>
              <a:rPr lang="en-US" sz="2200" dirty="0"/>
              <a:t>Essentially an array of 8-bit integers designed for ASCII</a:t>
            </a:r>
          </a:p>
          <a:p>
            <a:pPr marL="857250" lvl="2" indent="-171450">
              <a:lnSpc>
                <a:spcPct val="100000"/>
              </a:lnSpc>
              <a:spcBef>
                <a:spcPts val="0"/>
              </a:spcBef>
              <a:spcAft>
                <a:spcPts val="1800"/>
              </a:spcAft>
            </a:pPr>
            <a:r>
              <a:rPr lang="en-US" sz="2200" dirty="0"/>
              <a:t>Weakly typed, endless source of security issues</a:t>
            </a:r>
          </a:p>
          <a:p>
            <a:pPr marL="857250" lvl="2" indent="-171450">
              <a:lnSpc>
                <a:spcPct val="100000"/>
              </a:lnSpc>
              <a:spcBef>
                <a:spcPts val="0"/>
              </a:spcBef>
              <a:spcAft>
                <a:spcPts val="1800"/>
              </a:spcAft>
            </a:pPr>
            <a:r>
              <a:rPr lang="en-US" sz="2200" dirty="0"/>
              <a:t>Doesn’t natively support Unicode</a:t>
            </a:r>
          </a:p>
          <a:p>
            <a:pPr marL="857250" lvl="2" indent="-171450">
              <a:lnSpc>
                <a:spcPct val="100000"/>
              </a:lnSpc>
              <a:spcBef>
                <a:spcPts val="0"/>
              </a:spcBef>
              <a:spcAft>
                <a:spcPts val="1800"/>
              </a:spcAft>
            </a:pPr>
            <a:r>
              <a:rPr lang="en-US" sz="2200" dirty="0"/>
              <a:t>Null terminated (i.e., uses in-band ASCII character)*</a:t>
            </a:r>
          </a:p>
        </p:txBody>
      </p:sp>
      <p:sp>
        <p:nvSpPr>
          <p:cNvPr id="8" name="TextBox 7">
            <a:extLst>
              <a:ext uri="{FF2B5EF4-FFF2-40B4-BE49-F238E27FC236}">
                <a16:creationId xmlns:a16="http://schemas.microsoft.com/office/drawing/2014/main" id="{B4488805-C470-487F-ACB6-D7D8B57DB5A4}"/>
              </a:ext>
            </a:extLst>
          </p:cNvPr>
          <p:cNvSpPr txBox="1"/>
          <p:nvPr/>
        </p:nvSpPr>
        <p:spPr>
          <a:xfrm>
            <a:off x="256851" y="6606283"/>
            <a:ext cx="11671446" cy="246221"/>
          </a:xfrm>
          <a:prstGeom prst="rect">
            <a:avLst/>
          </a:prstGeom>
          <a:noFill/>
        </p:spPr>
        <p:txBody>
          <a:bodyPr wrap="square" rtlCol="0">
            <a:spAutoFit/>
          </a:bodyPr>
          <a:lstStyle/>
          <a:p>
            <a:r>
              <a:rPr lang="en-US" sz="1000" dirty="0"/>
              <a:t>Image Sources:  Quick Country 96.5, Fiore Group Training</a:t>
            </a:r>
          </a:p>
        </p:txBody>
      </p:sp>
      <p:pic>
        <p:nvPicPr>
          <p:cNvPr id="7" name="Picture 6">
            <a:extLst>
              <a:ext uri="{FF2B5EF4-FFF2-40B4-BE49-F238E27FC236}">
                <a16:creationId xmlns:a16="http://schemas.microsoft.com/office/drawing/2014/main" id="{807E182F-F6CD-47C3-9FE7-1159BDA9BD97}"/>
              </a:ext>
            </a:extLst>
          </p:cNvPr>
          <p:cNvPicPr>
            <a:picLocks noChangeAspect="1"/>
          </p:cNvPicPr>
          <p:nvPr/>
        </p:nvPicPr>
        <p:blipFill>
          <a:blip r:embed="rId3"/>
          <a:stretch>
            <a:fillRect/>
          </a:stretch>
        </p:blipFill>
        <p:spPr>
          <a:xfrm>
            <a:off x="141223" y="1310464"/>
            <a:ext cx="3581489" cy="2193374"/>
          </a:xfrm>
          <a:prstGeom prst="rect">
            <a:avLst/>
          </a:prstGeom>
        </p:spPr>
      </p:pic>
      <p:pic>
        <p:nvPicPr>
          <p:cNvPr id="6" name="Picture 5">
            <a:extLst>
              <a:ext uri="{FF2B5EF4-FFF2-40B4-BE49-F238E27FC236}">
                <a16:creationId xmlns:a16="http://schemas.microsoft.com/office/drawing/2014/main" id="{D3C091E5-9ABA-439A-98B3-B282759D5661}"/>
              </a:ext>
            </a:extLst>
          </p:cNvPr>
          <p:cNvPicPr>
            <a:picLocks noChangeAspect="1"/>
          </p:cNvPicPr>
          <p:nvPr/>
        </p:nvPicPr>
        <p:blipFill>
          <a:blip r:embed="rId4"/>
          <a:stretch>
            <a:fillRect/>
          </a:stretch>
        </p:blipFill>
        <p:spPr>
          <a:xfrm>
            <a:off x="141224" y="3595962"/>
            <a:ext cx="3581570" cy="2589087"/>
          </a:xfrm>
          <a:prstGeom prst="rect">
            <a:avLst/>
          </a:prstGeom>
        </p:spPr>
      </p:pic>
    </p:spTree>
    <p:extLst>
      <p:ext uri="{BB962C8B-B14F-4D97-AF65-F5344CB8AC3E}">
        <p14:creationId xmlns:p14="http://schemas.microsoft.com/office/powerpoint/2010/main" val="18372766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elcome to Powerpoint 2016_CLR_v2" id="{CAB9082A-965C-42BE-8170-C940D3319B60}" vid="{82B84162-888A-4FD2-BEC9-B29B6DB2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0</TotalTime>
  <Words>6899</Words>
  <Application>Microsoft Office PowerPoint</Application>
  <PresentationFormat>Widescreen</PresentationFormat>
  <Paragraphs>1042</Paragraphs>
  <Slides>77</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Consolas</vt:lpstr>
      <vt:lpstr>Segoe UI</vt:lpstr>
      <vt:lpstr>Segoe UI Light</vt:lpstr>
      <vt:lpstr>Verdana</vt:lpstr>
      <vt:lpstr>WelcomeDoc</vt:lpstr>
      <vt:lpstr>Rust, a C/C++ Replacement?</vt:lpstr>
      <vt:lpstr>Dennis Ritchie and Ken Thompson – Inventors of C and UNIX</vt:lpstr>
      <vt:lpstr>Bjarne Stroustrup – Inventor of C++</vt:lpstr>
      <vt:lpstr>What This Talk Is Not</vt:lpstr>
      <vt:lpstr>Using The Right Tool…</vt:lpstr>
      <vt:lpstr>Why C?</vt:lpstr>
      <vt:lpstr>Why C++?</vt:lpstr>
      <vt:lpstr>What’s missing from C/C++ versus Modern Programming Languages?</vt:lpstr>
      <vt:lpstr>Issues with C/C++ versus Modern Programming Languages?</vt:lpstr>
      <vt:lpstr>Issues with C/C++ versus Modern Programming Languages?</vt:lpstr>
      <vt:lpstr>Why not C/C++?</vt:lpstr>
      <vt:lpstr>Why does memory safety matter?</vt:lpstr>
      <vt:lpstr>Thoughts on turning Systems Programmers into Security Experts</vt:lpstr>
      <vt:lpstr>Just Use Memory Safe Languages?</vt:lpstr>
      <vt:lpstr>Thoughts on C++</vt:lpstr>
      <vt:lpstr>Developing in C/C++</vt:lpstr>
      <vt:lpstr>Assumptions about Performance Critical Code</vt:lpstr>
      <vt:lpstr>Current Programming Language Landscape</vt:lpstr>
      <vt:lpstr>Current Programming Language Landscape</vt:lpstr>
      <vt:lpstr>Graydon Hoare – Inventor of Rust</vt:lpstr>
      <vt:lpstr>Enter Rust</vt:lpstr>
      <vt:lpstr>C, C++, Rust – A Comparison</vt:lpstr>
      <vt:lpstr>C/C++ versus Rust – Ecosystem Comparison</vt:lpstr>
      <vt:lpstr>Programming Language Packaging System Comparison (Last Year)</vt:lpstr>
      <vt:lpstr>C/C++ versus Rust – Language Comparison</vt:lpstr>
      <vt:lpstr>What is the Spectrum of Language Type Systems?</vt:lpstr>
      <vt:lpstr>Intro to Rust</vt:lpstr>
      <vt:lpstr>Rust – Hello World</vt:lpstr>
      <vt:lpstr>Rust Variable Types – Numerics</vt:lpstr>
      <vt:lpstr>Rust Variable Types – Additional Scalars</vt:lpstr>
      <vt:lpstr>Rust Variables – Compound Types</vt:lpstr>
      <vt:lpstr>Rust – Some Popular Collections from the Standard Library</vt:lpstr>
      <vt:lpstr>Rust – Using Variables</vt:lpstr>
      <vt:lpstr>Rust – Using Variables</vt:lpstr>
      <vt:lpstr>Rust – Using Variables</vt:lpstr>
      <vt:lpstr>Rust – Using Variables</vt:lpstr>
      <vt:lpstr>Rust – Using Functions</vt:lpstr>
      <vt:lpstr>Rust – Using Functions</vt:lpstr>
      <vt:lpstr>Rust – Control Flow</vt:lpstr>
      <vt:lpstr>Rust – Control Flow</vt:lpstr>
      <vt:lpstr>Rust – Control Flow</vt:lpstr>
      <vt:lpstr>Rust – Control Flow</vt:lpstr>
      <vt:lpstr>Rust – Control Flow</vt:lpstr>
      <vt:lpstr>Rust – Fizzbuzz</vt:lpstr>
      <vt:lpstr>Rust – Enumerations</vt:lpstr>
      <vt:lpstr>Rust – Structs</vt:lpstr>
      <vt:lpstr>Rust – Methods</vt:lpstr>
      <vt:lpstr>Rust – Memory Management and Ownership</vt:lpstr>
      <vt:lpstr>Rust – Memory Management and Ownership</vt:lpstr>
      <vt:lpstr>How Does Memory Safety Relate to Undefined Behavior (UB)? </vt:lpstr>
      <vt:lpstr>UB Example – Use After Free 1 (C++)</vt:lpstr>
      <vt:lpstr>UB Example – Use After Free 2 (C++)</vt:lpstr>
      <vt:lpstr>UB Example – Double Free (C++)</vt:lpstr>
      <vt:lpstr>UB Example – Uninitialized Variable Usage (C++)</vt:lpstr>
      <vt:lpstr>UB Example – Buffer Overflow (C++)</vt:lpstr>
      <vt:lpstr>UB Example – Out-of-Bounds Access (C++)</vt:lpstr>
      <vt:lpstr>UB Example – Null Pointer Access (C++)</vt:lpstr>
      <vt:lpstr>UB Example – Memory Leak (C++)</vt:lpstr>
      <vt:lpstr>UB Example – Iterator Invalidation (C++)</vt:lpstr>
      <vt:lpstr>UB Example – Signed Integer Overflow (C++)</vt:lpstr>
      <vt:lpstr>UB Example – Divide by Zero (C++)</vt:lpstr>
      <vt:lpstr>Rust – Borrowing and the Borrow Checker</vt:lpstr>
      <vt:lpstr>Rust – Borrowing and the Borrow Checker</vt:lpstr>
      <vt:lpstr>Rust – Borrowing and the Borrow Checker</vt:lpstr>
      <vt:lpstr>Rust – Borrowing and the Borrow Checker</vt:lpstr>
      <vt:lpstr>Rust – Compared to other Languages, Classes</vt:lpstr>
      <vt:lpstr>Rust – Compared to other Languages, Interfaces</vt:lpstr>
      <vt:lpstr>Rust – Functional Example</vt:lpstr>
      <vt:lpstr>Thoughts on concurrent programming in C/C++</vt:lpstr>
      <vt:lpstr>UB Ex – Data Race (C++)</vt:lpstr>
      <vt:lpstr>CPU Trends</vt:lpstr>
      <vt:lpstr>One Measure of Performance</vt:lpstr>
      <vt:lpstr>Rust – Concurrent Example</vt:lpstr>
      <vt:lpstr>Intro to Rust – Using Cargo</vt:lpstr>
      <vt:lpstr>Rust – Additional Topics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2020-01-04T00:46:16Z</dcterms:created>
  <dcterms:modified xsi:type="dcterms:W3CDTF">2020-01-21T19:44:34Z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